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25"/>
  </p:notesMasterIdLst>
  <p:sldIdLst>
    <p:sldId id="256" r:id="rId5"/>
    <p:sldId id="270" r:id="rId6"/>
    <p:sldId id="258" r:id="rId7"/>
    <p:sldId id="257" r:id="rId8"/>
    <p:sldId id="271" r:id="rId9"/>
    <p:sldId id="272" r:id="rId10"/>
    <p:sldId id="261" r:id="rId11"/>
    <p:sldId id="262" r:id="rId12"/>
    <p:sldId id="264" r:id="rId13"/>
    <p:sldId id="263" r:id="rId14"/>
    <p:sldId id="266" r:id="rId15"/>
    <p:sldId id="281" r:id="rId16"/>
    <p:sldId id="282" r:id="rId17"/>
    <p:sldId id="283" r:id="rId18"/>
    <p:sldId id="287" r:id="rId19"/>
    <p:sldId id="267" r:id="rId20"/>
    <p:sldId id="276" r:id="rId21"/>
    <p:sldId id="265" r:id="rId22"/>
    <p:sldId id="275" r:id="rId23"/>
    <p:sldId id="273" r:id="rId24"/>
  </p:sldIdLst>
  <p:sldSz cx="12188825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949F-430F-4F4E-AD64-D1FF5CF08160}" type="datetimeFigureOut">
              <a:rPr lang="es-UY" smtClean="0"/>
              <a:t>2/10/2025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86C3E-F320-4F3E-A62C-AA5B354E1F2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8567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Título general con autores y contexto.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Introducción institucional con foco en pertinencia diagnóstica.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Puede agregarse una captura de pantalla del sistema.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Insertar gráfico comparativo 2023–2025.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Insertar gráfico desde archivo MOTIVOS.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Insertar gráfico desde archivo PIRAMIDE-LUGAR.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Insertar fragmento de resultados de encuesta.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Puede usarse como cierre si se elige no incluir 'conclusiones'.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Relacionar con indicaciones clínicas reales.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AA78A-DB9A-5FEA-7E67-E15A23BF5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5AE25C-16A5-B0B7-F046-420724AB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14DC60-6DD4-BACD-8F28-57314087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5C22B-D08A-F83B-3872-A9D96880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2CF5E5-F8E5-76E5-D8ED-7103228C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AAD4C-228D-5BA2-6CD1-3D153C70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C4AA89-B921-4B5E-D86E-F769BFD8E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701A45-4586-1FC7-853B-D621E8B3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ED37C3-995A-840F-25B4-731710BB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C8A03-4CA4-A085-D59D-9EC15DBC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0E9BCE-085B-23A6-C497-17334BEF9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4167BE-2F81-5EE3-8C18-17AF2DDB8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15159-309C-20DA-1113-BD32AE04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471EA-C888-974E-39E5-691D67B3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BA0D82-8BAD-38E5-6EDB-578068AE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DE96E-7276-6905-7D9C-590F5381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6B773-8299-1297-6AD7-C32FCD461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FEFF0-F76F-A09B-0502-B7B30449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6ED640-9D0A-D0C9-CF3B-335B47C3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3186D-ACA8-0915-319D-865EF93D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7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D5C05-7666-4605-DBA9-C3DDC0C9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3C87A8-DB6A-D09B-B475-9BC2159CD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CE8C3-B8D8-7CCC-B630-70AFF179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B85DB-ECBC-8036-AF8B-EBA3B4BA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F9D0C-2A7A-8A04-25EA-A3BA8A44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F8C0D-BC58-29EF-94CC-4850E1E1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F54DB7-0D5F-FE57-8301-7C21F2C1A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71E928-305B-24CA-1CBD-F9D493F25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6D0F12-CC0D-778F-B66A-D9AEFAF0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24C770-EA38-7C44-C91D-83D1AD60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F7B5A1-7494-87EC-EF22-3DD9E750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3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E3A3E-73DA-9A5E-8989-59975E3F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046715-865D-2A2C-A65D-5A06B74F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614BC2-41A1-D60A-CE63-89ECBD1F3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959B45-5C27-38F5-1BD4-CA94B9F11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7FBEDC-9729-B139-1DF4-C06CF6308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18ACE2-5E44-5065-1032-B683ED1B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24FD93-2A74-40FE-C3A7-4E690378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39B1BF-D3DE-8E96-4377-D757F977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94285-0252-C283-F4BC-8DD3A0F6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C096C6-BBD8-03E4-97AF-865B271A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9D43E0-FAB3-0154-E83D-7474AEEF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520602-66EE-E39E-AB65-155C104D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CAC592-FD49-B71F-0387-B94968EB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AD7FEF-D50D-9DFD-0318-A4948A73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F6D0D4-9440-30D8-51E7-E9D4C8B4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FDC73-C994-6EB6-36D9-C5ACE58F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5560B-144D-B073-0C53-BEDD3E87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88356E-C689-DFE4-DBC8-6D60E568A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2E6E15-6F18-FA3B-3F84-E701A660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EA7637-AD92-E95D-DA38-9D19A696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BA8AA-A564-B582-F365-09D83742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556C9-EFBE-74A6-FDF4-A15B57FC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EDB706-A2AF-44F4-1B8C-DF29D7AD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4B9602-34F2-03B4-AC83-85CEE6A2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8BFBCD-EC22-AECA-A306-A1BE5614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C70E0E-78F7-4E33-D77F-292AC51B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155CAC-2F29-AC4F-6297-5FF094C9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9DE9CC-F440-FD5A-C02F-B5588265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57395A-BF29-705C-F891-CB452EB5E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C3A3FF-6C1C-728B-5FAD-487575BDF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42E2E2-EA90-AA4D-ECD2-EB105EB04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B7F14-CABF-B533-E53F-BDD89576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8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16" y="1873717"/>
            <a:ext cx="11298192" cy="2705489"/>
          </a:xfrm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b="1" dirty="0" err="1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Optimización</a:t>
            </a:r>
            <a:r>
              <a:rPr b="1" dirty="0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de la </a:t>
            </a:r>
            <a:r>
              <a:rPr b="1" dirty="0" err="1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solicitud</a:t>
            </a:r>
            <a:r>
              <a:rPr b="1" dirty="0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de </a:t>
            </a:r>
            <a:r>
              <a:rPr b="1" dirty="0" err="1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urocultivos</a:t>
            </a:r>
            <a:r>
              <a:rPr b="1" dirty="0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s-ES" b="1" dirty="0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en Centro Médico de Salto </a:t>
            </a:r>
            <a:r>
              <a:rPr b="1" dirty="0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(2024–2025)</a:t>
            </a:r>
            <a:endParaRPr sz="2400" b="1" dirty="0">
              <a:latin typeface="Congenial Black" panose="020005030400000200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643" y="5022182"/>
            <a:ext cx="5527924" cy="74955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 sz="1800"/>
            </a:pPr>
            <a:r>
              <a:rPr dirty="0">
                <a:latin typeface="Congenial" panose="02000503040000020004" pitchFamily="2" charset="0"/>
              </a:rPr>
              <a:t>Dra. Isabel </a:t>
            </a:r>
            <a:r>
              <a:rPr dirty="0" err="1">
                <a:latin typeface="Congenial" panose="02000503040000020004" pitchFamily="2" charset="0"/>
              </a:rPr>
              <a:t>Bartaburu</a:t>
            </a:r>
            <a:r>
              <a:rPr lang="es-ES" dirty="0">
                <a:latin typeface="Congenial" panose="02000503040000020004" pitchFamily="2" charset="0"/>
              </a:rPr>
              <a:t>- </a:t>
            </a:r>
            <a:r>
              <a:rPr lang="es-ES" dirty="0" err="1">
                <a:latin typeface="Congenial" panose="02000503040000020004" pitchFamily="2" charset="0"/>
              </a:rPr>
              <a:t>Infectóloga</a:t>
            </a:r>
            <a:r>
              <a:rPr lang="es-ES" dirty="0">
                <a:latin typeface="Congenial" panose="02000503040000020004" pitchFamily="2" charset="0"/>
              </a:rPr>
              <a:t> (CIH. PROA)</a:t>
            </a:r>
          </a:p>
          <a:p>
            <a:pPr marL="0" indent="0" algn="ctr">
              <a:buNone/>
              <a:defRPr sz="1800"/>
            </a:pPr>
            <a:r>
              <a:rPr lang="es-ES" dirty="0">
                <a:latin typeface="Congenial" panose="02000503040000020004" pitchFamily="2" charset="0"/>
              </a:rPr>
              <a:t>Dra. Patricia Díaz </a:t>
            </a:r>
            <a:r>
              <a:rPr lang="es-ES" dirty="0" err="1">
                <a:latin typeface="Congenial" panose="02000503040000020004" pitchFamily="2" charset="0"/>
              </a:rPr>
              <a:t>Med</a:t>
            </a:r>
            <a:r>
              <a:rPr lang="es-ES" dirty="0">
                <a:latin typeface="Congenial" panose="02000503040000020004" pitchFamily="2" charset="0"/>
              </a:rPr>
              <a:t> </a:t>
            </a:r>
            <a:r>
              <a:rPr lang="es-ES" dirty="0" err="1">
                <a:latin typeface="Congenial" panose="02000503040000020004" pitchFamily="2" charset="0"/>
              </a:rPr>
              <a:t>Fliar</a:t>
            </a:r>
            <a:r>
              <a:rPr lang="es-ES" dirty="0">
                <a:latin typeface="Congenial" panose="02000503040000020004" pitchFamily="2" charset="0"/>
              </a:rPr>
              <a:t> y Com. </a:t>
            </a:r>
            <a:r>
              <a:rPr lang="es-ES" dirty="0" err="1">
                <a:latin typeface="Congenial" panose="02000503040000020004" pitchFamily="2" charset="0"/>
              </a:rPr>
              <a:t>Mag</a:t>
            </a:r>
            <a:r>
              <a:rPr lang="es-ES" dirty="0">
                <a:latin typeface="Congenial" panose="02000503040000020004" pitchFamily="2" charset="0"/>
              </a:rPr>
              <a:t>. Humanización.  </a:t>
            </a:r>
            <a:endParaRPr dirty="0">
              <a:latin typeface="Congenial" panose="02000503040000020004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35" y="5888828"/>
            <a:ext cx="2739129" cy="6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0" y="5794372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7083C5-6A16-8D29-83E2-D2766E44F349}"/>
              </a:ext>
            </a:extLst>
          </p:cNvPr>
          <p:cNvSpPr txBox="1"/>
          <p:nvPr/>
        </p:nvSpPr>
        <p:spPr>
          <a:xfrm>
            <a:off x="2642165" y="4182705"/>
            <a:ext cx="690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Congenial" panose="020F0502020204030204" pitchFamily="2" charset="0"/>
              </a:rPr>
              <a:t>Una intervención interdisciplinaria en la práctica médica </a:t>
            </a:r>
            <a:endParaRPr lang="es-UY" b="1" dirty="0">
              <a:latin typeface="Congenial" panose="020F0502020204030204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78629B-A180-C864-3BC7-1675F743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43" y="129078"/>
            <a:ext cx="3362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59" y="0"/>
            <a:ext cx="11729803" cy="1143000"/>
          </a:xfrm>
        </p:spPr>
        <p:txBody>
          <a:bodyPr>
            <a:normAutofit/>
          </a:bodyPr>
          <a:lstStyle/>
          <a:p>
            <a:r>
              <a:rPr lang="es-UY" sz="2900" dirty="0">
                <a:solidFill>
                  <a:srgbClr val="002060"/>
                </a:solidFill>
                <a:latin typeface="Congenial Black" panose="02000503040000020004" pitchFamily="2" charset="0"/>
              </a:rPr>
              <a:t>4. Intervención en emergencia </a:t>
            </a:r>
            <a:br>
              <a:rPr lang="es-UY" sz="2900" dirty="0">
                <a:solidFill>
                  <a:srgbClr val="002060"/>
                </a:solidFill>
                <a:latin typeface="Congenial Black" panose="02000503040000020004" pitchFamily="2" charset="0"/>
              </a:rPr>
            </a:br>
            <a:r>
              <a:rPr lang="es-UY" sz="2900" dirty="0">
                <a:solidFill>
                  <a:srgbClr val="002060"/>
                </a:solidFill>
                <a:latin typeface="Congenial Black" panose="02000503040000020004" pitchFamily="2" charset="0"/>
              </a:rPr>
              <a:t>5. Encuesta  al cuerpo médico  y devolución educativa </a:t>
            </a:r>
            <a:endParaRPr sz="29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797" y="1136105"/>
            <a:ext cx="10590550" cy="5022250"/>
          </a:xfrm>
        </p:spPr>
        <p:txBody>
          <a:bodyPr/>
          <a:lstStyle/>
          <a:p>
            <a:pPr>
              <a:defRPr sz="1800"/>
            </a:pPr>
            <a:r>
              <a:rPr lang="es-ES" dirty="0"/>
              <a:t>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slide2" descr="UROCULTIVOS (2)">
            <a:extLst>
              <a:ext uri="{FF2B5EF4-FFF2-40B4-BE49-F238E27FC236}">
                <a16:creationId xmlns:a16="http://schemas.microsoft.com/office/drawing/2014/main" id="{A2067B10-94F3-443A-8E56-6566B0DB6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6"/>
          <a:stretch>
            <a:fillRect/>
          </a:stretch>
        </p:blipFill>
        <p:spPr>
          <a:xfrm>
            <a:off x="314794" y="1009751"/>
            <a:ext cx="9173979" cy="486410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9884229" y="2279105"/>
            <a:ext cx="1989802" cy="1600438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Congenial" panose="02000503040000020004" pitchFamily="2" charset="0"/>
              </a:rPr>
              <a:t>Descenso sostenido de solicitudes  desde  mayo 2024.</a:t>
            </a:r>
          </a:p>
          <a:p>
            <a:pPr algn="ctr"/>
            <a:r>
              <a:rPr lang="es-ES" sz="1400" i="1" dirty="0">
                <a:latin typeface="Congenial" panose="02000503040000020004" pitchFamily="2" charset="0"/>
              </a:rPr>
              <a:t>Tendencia descendente mantenida hasta agosto 2025</a:t>
            </a:r>
            <a:endParaRPr lang="es-UY" sz="1400" i="1" dirty="0">
              <a:latin typeface="Congenial" panose="02000503040000020004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219661" y="6158355"/>
            <a:ext cx="1704271" cy="67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86" y="6215168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85" y="6215168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9B3D72E-9FC9-BA1D-2D85-A52DFF7E805B}"/>
              </a:ext>
            </a:extLst>
          </p:cNvPr>
          <p:cNvSpPr txBox="1"/>
          <p:nvPr/>
        </p:nvSpPr>
        <p:spPr>
          <a:xfrm>
            <a:off x="2694390" y="5997696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ongenial" panose="02000503040000020004" pitchFamily="2" charset="0"/>
              </a:rPr>
              <a:t>Evolución mensual de solicitudes de urocultivos entre mayo 2023 y agosto 2025, con marcación de intervenciones institucional</a:t>
            </a:r>
            <a:endParaRPr lang="es-UY" sz="1400" dirty="0">
              <a:latin typeface="Congenial" panose="02000503040000020004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95" y="216619"/>
            <a:ext cx="11534932" cy="730094"/>
          </a:xfrm>
        </p:spPr>
        <p:txBody>
          <a:bodyPr>
            <a:normAutofit/>
          </a:bodyPr>
          <a:lstStyle/>
          <a:p>
            <a:r>
              <a:rPr lang="es-UY" sz="2900" dirty="0">
                <a:solidFill>
                  <a:srgbClr val="002060"/>
                </a:solidFill>
                <a:latin typeface="Congenial Black" panose="02000503040000020004" pitchFamily="2" charset="0"/>
              </a:rPr>
              <a:t>5. Encuesta  al cuerpo médico: </a:t>
            </a:r>
            <a:r>
              <a:rPr lang="es-UY" sz="2200" dirty="0">
                <a:solidFill>
                  <a:srgbClr val="002060"/>
                </a:solidFill>
                <a:latin typeface="Congenial" panose="02000503040000020004" pitchFamily="2" charset="0"/>
              </a:rPr>
              <a:t>Julio/Agosto 2025 </a:t>
            </a:r>
            <a:endParaRPr sz="2200" dirty="0">
              <a:solidFill>
                <a:srgbClr val="002060"/>
              </a:solidFill>
              <a:latin typeface="Congenial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2236"/>
            <a:ext cx="10980549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UY" sz="2000" dirty="0">
                <a:latin typeface="Congenial" panose="02000503040000020004" pitchFamily="2" charset="0"/>
              </a:rPr>
              <a:t> </a:t>
            </a:r>
            <a:r>
              <a:rPr lang="es-UY" sz="2000" b="1" dirty="0">
                <a:latin typeface="Congenial" panose="02000503040000020004" pitchFamily="2" charset="0"/>
              </a:rPr>
              <a:t>Anónima  y voluntaria :  128 respuestas </a:t>
            </a:r>
          </a:p>
          <a:p>
            <a:pPr>
              <a:lnSpc>
                <a:spcPct val="150000"/>
              </a:lnSpc>
            </a:pPr>
            <a:r>
              <a:rPr lang="es-ES" sz="1800" dirty="0">
                <a:latin typeface="Congenial" panose="02000503040000020004" pitchFamily="2" charset="0"/>
              </a:rPr>
              <a:t>Evaluar conocimiento sobre </a:t>
            </a:r>
            <a:r>
              <a:rPr lang="es-ES" sz="1800">
                <a:latin typeface="Congenial" panose="02000503040000020004" pitchFamily="2" charset="0"/>
              </a:rPr>
              <a:t>indicaciones   </a:t>
            </a:r>
            <a:r>
              <a:rPr lang="es-ES" sz="1800" dirty="0">
                <a:latin typeface="Congenial" panose="02000503040000020004" pitchFamily="2" charset="0"/>
              </a:rPr>
              <a:t>de  solicitud de </a:t>
            </a:r>
            <a:r>
              <a:rPr lang="es-ES" sz="1800" dirty="0" err="1">
                <a:latin typeface="Congenial" panose="02000503040000020004" pitchFamily="2" charset="0"/>
              </a:rPr>
              <a:t>urocultivos</a:t>
            </a:r>
            <a:r>
              <a:rPr lang="es-ES" sz="1800" dirty="0">
                <a:latin typeface="Congenial" panose="02000503040000020004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1800" dirty="0">
                <a:latin typeface="Congenial" panose="02000503040000020004" pitchFamily="2" charset="0"/>
              </a:rPr>
              <a:t> Evaluar el conocimiento sobre las indicaciones correctas de tratamiento de bacteriuria asintomática.</a:t>
            </a:r>
          </a:p>
          <a:p>
            <a:pPr>
              <a:lnSpc>
                <a:spcPct val="150000"/>
              </a:lnSpc>
            </a:pPr>
            <a:r>
              <a:rPr lang="es-ES" sz="1800" dirty="0">
                <a:latin typeface="Congenial" panose="02000503040000020004" pitchFamily="2" charset="0"/>
              </a:rPr>
              <a:t> Analizar el impacto percibido del bloqueo digital en la práctica clínica</a:t>
            </a:r>
          </a:p>
          <a:p>
            <a:pPr>
              <a:lnSpc>
                <a:spcPct val="150000"/>
              </a:lnSpc>
            </a:pPr>
            <a:r>
              <a:rPr lang="es-ES" sz="1800" dirty="0">
                <a:latin typeface="Congenial" panose="02000503040000020004" pitchFamily="2" charset="0"/>
              </a:rPr>
              <a:t>Conocer la utilidad percibida de la alerta en la historia clínica. </a:t>
            </a:r>
          </a:p>
          <a:p>
            <a:pPr>
              <a:lnSpc>
                <a:spcPct val="150000"/>
              </a:lnSpc>
            </a:pPr>
            <a:r>
              <a:rPr lang="es-ES" sz="1800" b="1" dirty="0">
                <a:latin typeface="Congenial" panose="02000503040000020004" pitchFamily="2" charset="0"/>
              </a:rPr>
              <a:t>Educativa y de retroalimentación para el personal médico.</a:t>
            </a:r>
          </a:p>
          <a:p>
            <a:pPr marL="0" indent="0">
              <a:lnSpc>
                <a:spcPct val="150000"/>
              </a:lnSpc>
              <a:buNone/>
              <a:defRPr sz="1800"/>
            </a:pPr>
            <a:endParaRPr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249836" y="5976937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460" y="6199152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9" y="1148008"/>
            <a:ext cx="7348046" cy="423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38C0A00-55C2-9049-0869-731F1B2FCFF5}"/>
              </a:ext>
            </a:extLst>
          </p:cNvPr>
          <p:cNvSpPr/>
          <p:nvPr/>
        </p:nvSpPr>
        <p:spPr>
          <a:xfrm>
            <a:off x="4974956" y="3943524"/>
            <a:ext cx="637793" cy="581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51F757-826C-F125-B840-4B5D5F16755C}"/>
              </a:ext>
            </a:extLst>
          </p:cNvPr>
          <p:cNvSpPr txBox="1"/>
          <p:nvPr/>
        </p:nvSpPr>
        <p:spPr>
          <a:xfrm>
            <a:off x="6223000" y="3943524"/>
            <a:ext cx="5405466" cy="1477328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El bloqueo tuvo un efecto positivo parcial. La alerta es aceptada por la mayoría, aunque un grupo (23,4%) no la considera útil, lo que refleja la necesidad de mayor sensibilización. </a:t>
            </a:r>
            <a:endParaRPr lang="es-UY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0E31C2A9-57FB-C177-339B-E1789FAD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5464" y="220984"/>
            <a:ext cx="113145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>
                <a:solidFill>
                  <a:srgbClr val="002060"/>
                </a:solidFill>
                <a:latin typeface="Congenial Black" panose="02000503040000020004" pitchFamily="2" charset="0"/>
              </a:rPr>
              <a:t>Resultados</a:t>
            </a:r>
            <a:r>
              <a:rPr lang="es-ES"/>
              <a:t> </a:t>
            </a:r>
            <a:r>
              <a:rPr lang="es-ES" sz="3200">
                <a:solidFill>
                  <a:srgbClr val="002060"/>
                </a:solidFill>
                <a:latin typeface="Congenial Black" panose="02000503040000020004" pitchFamily="2" charset="0"/>
              </a:rPr>
              <a:t>de la e</a:t>
            </a:r>
            <a:r>
              <a:rPr lang="es-UY" sz="3200">
                <a:solidFill>
                  <a:srgbClr val="002060"/>
                </a:solidFill>
                <a:latin typeface="Congenial Black" panose="02000503040000020004" pitchFamily="2" charset="0"/>
              </a:rPr>
              <a:t>ncuesta al personal médico sobre solicitud de urocultivos</a:t>
            </a:r>
            <a:br>
              <a:rPr lang="es-UY" sz="3200">
                <a:solidFill>
                  <a:srgbClr val="002060"/>
                </a:solidFill>
                <a:latin typeface="Congenial Black" panose="02000503040000020004" pitchFamily="2" charset="0"/>
              </a:rPr>
            </a:br>
            <a:r>
              <a:rPr lang="es-ES" sz="3200">
                <a:solidFill>
                  <a:srgbClr val="002060"/>
                </a:solidFill>
                <a:latin typeface="Congenial Black" panose="02000503040000020004" pitchFamily="2" charset="0"/>
              </a:rPr>
              <a:t> </a:t>
            </a:r>
            <a:endParaRPr lang="es-UY" sz="32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6F91A23-8EC6-C877-64CA-C5725A39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14" y="2616428"/>
            <a:ext cx="7348046" cy="3236171"/>
          </a:xfrm>
        </p:spPr>
        <p:txBody>
          <a:bodyPr/>
          <a:lstStyle/>
          <a:p>
            <a:endParaRPr lang="es-UY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29CD329-BC64-CEFB-78F1-2E70AE107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249836" y="5976937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6878FA2-4D25-D231-0313-67E548BE5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85" y="6215168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" y="1027907"/>
            <a:ext cx="7946989" cy="526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1A7CA931-02C2-917E-7EDA-3BF741EB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4" y="220984"/>
            <a:ext cx="11314547" cy="1143000"/>
          </a:xfrm>
        </p:spPr>
        <p:txBody>
          <a:bodyPr>
            <a:normAutofit fontScale="90000"/>
          </a:bodyPr>
          <a:lstStyle/>
          <a:p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Resultados</a:t>
            </a:r>
            <a:r>
              <a:rPr lang="es-ES" dirty="0"/>
              <a:t> </a:t>
            </a:r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de la e</a:t>
            </a:r>
            <a:r>
              <a:rPr lang="es-UY" sz="3200" dirty="0" err="1">
                <a:solidFill>
                  <a:srgbClr val="002060"/>
                </a:solidFill>
                <a:latin typeface="Congenial Black" panose="02000503040000020004" pitchFamily="2" charset="0"/>
              </a:rPr>
              <a:t>ncuesta</a:t>
            </a:r>
            <a: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 al personal médico sobre solicitud de urocultivos</a:t>
            </a:r>
            <a:b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</a:br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 </a:t>
            </a:r>
            <a:endParaRPr lang="es-UY" sz="32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568673-EE13-8A16-1AA9-14C2870B5169}"/>
              </a:ext>
            </a:extLst>
          </p:cNvPr>
          <p:cNvSpPr txBox="1"/>
          <p:nvPr/>
        </p:nvSpPr>
        <p:spPr>
          <a:xfrm>
            <a:off x="8371826" y="845573"/>
            <a:ext cx="3168812" cy="5632311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s-UY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es-ES" dirty="0"/>
              <a:t>Alta adherencia a la indicación correcta: síntomas urinarios (86,7%).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 Persistencia de solicitudes inadecuadas: controles de ITU recurrentes (27,3%), preoperatorio de prótesis articulares (19,5%), orinas turbias/olor (18%).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/>
              <a:t>Aunque los médicos reconocen bien las indicaciones clásicas, persisten prácticas de sobrediagnóstico en contextos no recomendados. </a:t>
            </a:r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119605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3" y="1151893"/>
            <a:ext cx="6953715" cy="50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8C70AD25-7F62-F780-F814-74E21AB9CCD8}"/>
              </a:ext>
            </a:extLst>
          </p:cNvPr>
          <p:cNvSpPr txBox="1">
            <a:spLocks/>
          </p:cNvSpPr>
          <p:nvPr/>
        </p:nvSpPr>
        <p:spPr>
          <a:xfrm>
            <a:off x="325464" y="220984"/>
            <a:ext cx="113145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Resultados</a:t>
            </a:r>
            <a:r>
              <a:rPr lang="es-ES" dirty="0"/>
              <a:t> </a:t>
            </a:r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de la e</a:t>
            </a:r>
            <a:r>
              <a:rPr lang="es-UY" sz="3200" dirty="0" err="1">
                <a:solidFill>
                  <a:srgbClr val="002060"/>
                </a:solidFill>
                <a:latin typeface="Congenial Black" panose="02000503040000020004" pitchFamily="2" charset="0"/>
              </a:rPr>
              <a:t>ncuesta</a:t>
            </a:r>
            <a: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 al personal médico sobre solicitud de urocultivos</a:t>
            </a:r>
            <a:b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</a:br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 </a:t>
            </a:r>
            <a:endParaRPr lang="es-UY" sz="32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F8BA1C-01A7-2CF1-1A7B-D2D5BC3E934A}"/>
              </a:ext>
            </a:extLst>
          </p:cNvPr>
          <p:cNvSpPr txBox="1"/>
          <p:nvPr/>
        </p:nvSpPr>
        <p:spPr>
          <a:xfrm>
            <a:off x="8059172" y="736450"/>
            <a:ext cx="3276227" cy="5632311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s-UY"/>
            </a:defPPr>
            <a:lvl1pPr indent="0">
              <a:buFont typeface="Arial" panose="020B0604020202020204" pitchFamily="34" charset="0"/>
              <a:buNone/>
              <a:defRPr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Indicaciones correctas: </a:t>
            </a:r>
            <a:r>
              <a:rPr lang="es-ES" dirty="0"/>
              <a:t>embarazadas (72,7%), cirugía urológica con ruptura de mucosa (46,1%).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 Indicaciones incorrectas frecuentes: </a:t>
            </a:r>
            <a:r>
              <a:rPr lang="es-ES" dirty="0"/>
              <a:t>trasplante renal (58,6%), preoperatorio de prótesis articulares (35,9%), ITU recurrentes (21,9%), paciente añoso (14,1%), diabético compensado (10,9%). </a:t>
            </a:r>
          </a:p>
          <a:p>
            <a:endParaRPr lang="es-ES" dirty="0"/>
          </a:p>
          <a:p>
            <a:pPr algn="ctr"/>
            <a:r>
              <a:rPr lang="es-ES" b="1" dirty="0"/>
              <a:t>Existe conocimiento parcial. Aunque la mayoría identifica las excepciones correctas, aún persisten creencias obsoletas que llevan al sobreuso de antibióticos. </a:t>
            </a:r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22401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6306" y="1376307"/>
            <a:ext cx="1051286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latin typeface="Congenial" panose="02000503040000020004" pitchFamily="2" charset="0"/>
              </a:rPr>
              <a:t>La encuesta </a:t>
            </a:r>
            <a:r>
              <a:rPr lang="es-ES" sz="2000" dirty="0">
                <a:latin typeface="Congenial" panose="02000503040000020004" pitchFamily="2" charset="0"/>
              </a:rPr>
              <a:t>cumplió un doble rol: diagnóstico de la práctica y herramienta educativa. 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latin typeface="Congenial" panose="02000503040000020004" pitchFamily="2" charset="0"/>
              </a:rPr>
              <a:t>Los resultados </a:t>
            </a:r>
            <a:r>
              <a:rPr lang="es-ES" sz="2000" dirty="0">
                <a:latin typeface="Congenial" panose="02000503040000020004" pitchFamily="2" charset="0"/>
              </a:rPr>
              <a:t>confirman la necesidad de reforzar la educación médica continua, en especial sobre bacteriuria asintomática. 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Congenial" panose="02000503040000020004" pitchFamily="2" charset="0"/>
              </a:rPr>
              <a:t>El bloqueo y la alerta digital </a:t>
            </a:r>
            <a:r>
              <a:rPr lang="es-ES" sz="2000" b="1" dirty="0">
                <a:latin typeface="Congenial" panose="02000503040000020004" pitchFamily="2" charset="0"/>
              </a:rPr>
              <a:t>son herramientas útiles</a:t>
            </a:r>
            <a:r>
              <a:rPr lang="es-ES" sz="2000" dirty="0">
                <a:latin typeface="Congenial" panose="02000503040000020004" pitchFamily="2" charset="0"/>
              </a:rPr>
              <a:t>, pero deben complementarse con: </a:t>
            </a:r>
          </a:p>
          <a:p>
            <a:pPr lvl="1">
              <a:lnSpc>
                <a:spcPct val="150000"/>
              </a:lnSpc>
            </a:pPr>
            <a:r>
              <a:rPr lang="es-ES" sz="1800" dirty="0">
                <a:latin typeface="Congenial" panose="02000503040000020004" pitchFamily="2" charset="0"/>
              </a:rPr>
              <a:t>Devolución periódica de datos que demuestren impacto real.</a:t>
            </a:r>
          </a:p>
          <a:p>
            <a:pPr lvl="1">
              <a:lnSpc>
                <a:spcPct val="150000"/>
              </a:lnSpc>
            </a:pPr>
            <a:r>
              <a:rPr lang="es-ES" sz="1800" dirty="0">
                <a:latin typeface="Congenial" panose="02000503040000020004" pitchFamily="2" charset="0"/>
              </a:rPr>
              <a:t> Capacitación focalizada en ámbitos de policlínica y emergencia. </a:t>
            </a:r>
          </a:p>
          <a:p>
            <a:pPr lvl="1">
              <a:lnSpc>
                <a:spcPct val="150000"/>
              </a:lnSpc>
            </a:pPr>
            <a:r>
              <a:rPr lang="es-ES" sz="1800" dirty="0">
                <a:latin typeface="Congenial" panose="02000503040000020004" pitchFamily="2" charset="0"/>
              </a:rPr>
              <a:t>Estrategias específicas para médicos resistentes, con discusión de casos y recordatorios clínicos</a:t>
            </a:r>
            <a:r>
              <a:rPr lang="es-ES" dirty="0"/>
              <a:t>. 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58" y="5187228"/>
            <a:ext cx="6510110" cy="10730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BB8B4C5D-7523-3848-F59D-55EB3DE513F2}"/>
              </a:ext>
            </a:extLst>
          </p:cNvPr>
          <p:cNvSpPr txBox="1">
            <a:spLocks/>
          </p:cNvSpPr>
          <p:nvPr/>
        </p:nvSpPr>
        <p:spPr>
          <a:xfrm>
            <a:off x="325464" y="220984"/>
            <a:ext cx="113145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Conclusiones</a:t>
            </a:r>
            <a:r>
              <a:rPr lang="es-ES" dirty="0"/>
              <a:t> </a:t>
            </a:r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de la e</a:t>
            </a:r>
            <a:r>
              <a:rPr lang="es-UY" sz="3200" dirty="0" err="1">
                <a:solidFill>
                  <a:srgbClr val="002060"/>
                </a:solidFill>
                <a:latin typeface="Congenial Black" panose="02000503040000020004" pitchFamily="2" charset="0"/>
              </a:rPr>
              <a:t>ncuesta</a:t>
            </a:r>
            <a: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 al personal médico sobre solicitud de urocultivos</a:t>
            </a:r>
            <a:b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</a:br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 </a:t>
            </a:r>
            <a:endParaRPr lang="es-UY" sz="32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9D347-E10E-3A2B-CA35-0DE2FE5F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249836" y="5976937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C491C20-1E23-025B-B052-7C68E2C0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460" y="6199152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9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61" y="-29623"/>
            <a:ext cx="10512862" cy="1325563"/>
          </a:xfrm>
        </p:spPr>
        <p:txBody>
          <a:bodyPr>
            <a:normAutofit/>
          </a:bodyPr>
          <a:lstStyle/>
          <a:p>
            <a:r>
              <a:rPr sz="4000" dirty="0">
                <a:solidFill>
                  <a:srgbClr val="002060"/>
                </a:solidFill>
                <a:latin typeface="Congenial Black" panose="02000503040000020004" pitchFamily="2" charset="0"/>
              </a:rPr>
              <a:t>Impacto </a:t>
            </a:r>
            <a:r>
              <a:rPr lang="es-ES" sz="4000" dirty="0">
                <a:solidFill>
                  <a:srgbClr val="002060"/>
                </a:solidFill>
                <a:latin typeface="Congenial Black" panose="02000503040000020004" pitchFamily="2" charset="0"/>
              </a:rPr>
              <a:t>e Interpretación :</a:t>
            </a:r>
            <a:endParaRPr sz="40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2290573"/>
            <a:ext cx="11018221" cy="2451907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s-ES" sz="1600" dirty="0">
                <a:latin typeface="Congenial" panose="02000503040000020004" pitchFamily="2" charset="0"/>
              </a:rPr>
              <a:t>Esperado: menor solicitud de urocultivos (promedio 180 menos por mes)                     menos  bacteriurias tratadas</a:t>
            </a:r>
          </a:p>
          <a:p>
            <a:r>
              <a:rPr sz="1600" dirty="0">
                <a:latin typeface="Congenial" panose="02000503040000020004" pitchFamily="2" charset="0"/>
              </a:rPr>
              <a:t>Mayor </a:t>
            </a:r>
            <a:r>
              <a:rPr sz="1600" dirty="0" err="1">
                <a:latin typeface="Congenial" panose="02000503040000020004" pitchFamily="2" charset="0"/>
              </a:rPr>
              <a:t>pertinencia</a:t>
            </a:r>
            <a:r>
              <a:rPr sz="1600" dirty="0">
                <a:latin typeface="Congenial" panose="02000503040000020004" pitchFamily="2" charset="0"/>
              </a:rPr>
              <a:t> </a:t>
            </a:r>
            <a:r>
              <a:rPr sz="1600" dirty="0" err="1">
                <a:latin typeface="Congenial" panose="02000503040000020004" pitchFamily="2" charset="0"/>
              </a:rPr>
              <a:t>diagnóstica</a:t>
            </a:r>
            <a:r>
              <a:rPr sz="1600" dirty="0">
                <a:latin typeface="Congenial" panose="02000503040000020004" pitchFamily="2" charset="0"/>
              </a:rPr>
              <a:t>.</a:t>
            </a:r>
            <a:endParaRPr lang="es-ES" sz="1600" dirty="0">
              <a:latin typeface="Congenial" panose="02000503040000020004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219661" y="5936105"/>
            <a:ext cx="2261698" cy="90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48" y="6199152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D62AA4-4E81-018C-1EAA-65103179B211}"/>
              </a:ext>
            </a:extLst>
          </p:cNvPr>
          <p:cNvSpPr txBox="1"/>
          <p:nvPr/>
        </p:nvSpPr>
        <p:spPr>
          <a:xfrm>
            <a:off x="837982" y="1642577"/>
            <a:ext cx="2533973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ongenial" panose="02000503040000020004" pitchFamily="2" charset="0"/>
              </a:rPr>
              <a:t>Impacto clínico </a:t>
            </a:r>
            <a:endParaRPr lang="es-UY" sz="2400" dirty="0">
              <a:latin typeface="Congenial" panose="02000503040000020004" pitchFamily="2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811D75B-5432-ED0D-F8A9-6BCF923DE801}"/>
              </a:ext>
            </a:extLst>
          </p:cNvPr>
          <p:cNvCxnSpPr/>
          <p:nvPr/>
        </p:nvCxnSpPr>
        <p:spPr>
          <a:xfrm>
            <a:off x="7981627" y="2448732"/>
            <a:ext cx="79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8369C1-579D-A994-920B-E2D2587DD1D3}"/>
              </a:ext>
            </a:extLst>
          </p:cNvPr>
          <p:cNvSpPr txBox="1"/>
          <p:nvPr/>
        </p:nvSpPr>
        <p:spPr>
          <a:xfrm>
            <a:off x="837981" y="5127803"/>
            <a:ext cx="3176079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ongenial" panose="02000503040000020004" pitchFamily="2" charset="0"/>
              </a:rPr>
              <a:t>Impacto económico </a:t>
            </a:r>
            <a:endParaRPr lang="es-UY" sz="2400" dirty="0">
              <a:latin typeface="Congenial" panose="02000503040000020004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3126E95-1439-D3C4-DD14-A4F731D2F1B4}"/>
              </a:ext>
            </a:extLst>
          </p:cNvPr>
          <p:cNvSpPr txBox="1"/>
          <p:nvPr/>
        </p:nvSpPr>
        <p:spPr>
          <a:xfrm>
            <a:off x="837982" y="3789341"/>
            <a:ext cx="3780515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ongenial" panose="02000503040000020004" pitchFamily="2" charset="0"/>
              </a:rPr>
              <a:t>Impacto organizacional </a:t>
            </a:r>
            <a:endParaRPr lang="es-UY" sz="2400" dirty="0">
              <a:latin typeface="Congenial" panose="02000503040000020004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8C2E2-6E5A-8D6E-A7C0-82BB529EDCBD}"/>
              </a:ext>
            </a:extLst>
          </p:cNvPr>
          <p:cNvSpPr txBox="1"/>
          <p:nvPr/>
        </p:nvSpPr>
        <p:spPr>
          <a:xfrm>
            <a:off x="4837552" y="3823615"/>
            <a:ext cx="6090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dirty="0">
                <a:latin typeface="Congenial" panose="02000503040000020004" pitchFamily="2" charset="0"/>
              </a:rPr>
              <a:t>Adherencia y alineación  a guías clínicas a nivel institucional </a:t>
            </a:r>
            <a:endParaRPr lang="es-ES" sz="1600" dirty="0">
              <a:latin typeface="Congenial" panose="02000503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dirty="0">
                <a:latin typeface="Congenial" panose="02000503040000020004" pitchFamily="2" charset="0"/>
              </a:rPr>
              <a:t>Fortalecimiento del trabajo interdisciplinario.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1383" y="2619213"/>
            <a:ext cx="5718875" cy="1739175"/>
          </a:xfrm>
        </p:spPr>
        <p:txBody>
          <a:bodyPr>
            <a:noAutofit/>
          </a:bodyPr>
          <a:lstStyle/>
          <a:p>
            <a:br>
              <a:rPr lang="es-ES" sz="1200" dirty="0"/>
            </a:br>
            <a:br>
              <a:rPr lang="es-ES" sz="1200" dirty="0"/>
            </a:br>
            <a:br>
              <a:rPr lang="es-ES" sz="1200" dirty="0"/>
            </a:br>
            <a:br>
              <a:rPr lang="es-ES" sz="1200" dirty="0"/>
            </a:br>
            <a:r>
              <a:rPr lang="es-ES" sz="2000" b="1" dirty="0">
                <a:latin typeface="Congenial" panose="02000503040000020004" pitchFamily="2" charset="0"/>
              </a:rPr>
              <a:t>Reducción de costos  </a:t>
            </a:r>
            <a:r>
              <a:rPr lang="es-ES" sz="2000" dirty="0">
                <a:latin typeface="Congenial" panose="02000503040000020004" pitchFamily="2" charset="0"/>
              </a:rPr>
              <a:t>en el período analizado</a:t>
            </a:r>
            <a:r>
              <a:rPr lang="en-US" sz="2000" dirty="0">
                <a:latin typeface="Congenial" panose="02000503040000020004" pitchFamily="2" charset="0"/>
              </a:rPr>
              <a:t> mayo2023-abril 2024 /mayo 2024-abril 2025</a:t>
            </a:r>
            <a:br>
              <a:rPr lang="es-ES" sz="2000" dirty="0">
                <a:latin typeface="Congenial" panose="02000503040000020004" pitchFamily="2" charset="0"/>
              </a:rPr>
            </a:br>
            <a:br>
              <a:rPr lang="es-ES" sz="2000" dirty="0">
                <a:latin typeface="Congenial" panose="02000503040000020004" pitchFamily="2" charset="0"/>
              </a:rPr>
            </a:br>
            <a:r>
              <a:rPr lang="es-UY" sz="2000" b="1" dirty="0">
                <a:latin typeface="Congenial" panose="02000503040000020004" pitchFamily="2" charset="0"/>
              </a:rPr>
              <a:t>Costo promedio </a:t>
            </a:r>
            <a:r>
              <a:rPr lang="es-UY" sz="2000" b="1" dirty="0" err="1">
                <a:latin typeface="Congenial" panose="02000503040000020004" pitchFamily="2" charset="0"/>
              </a:rPr>
              <a:t>urocultivo</a:t>
            </a:r>
            <a:r>
              <a:rPr lang="es-UY" sz="2000" b="1" dirty="0">
                <a:latin typeface="Congenial" panose="02000503040000020004" pitchFamily="2" charset="0"/>
              </a:rPr>
              <a:t>: $811,75. </a:t>
            </a:r>
            <a:br>
              <a:rPr lang="es-UY" sz="2000" b="1" dirty="0">
                <a:latin typeface="Congenial" panose="02000503040000020004" pitchFamily="2" charset="0"/>
              </a:rPr>
            </a:br>
            <a:br>
              <a:rPr lang="es-UY" sz="2000" b="1" dirty="0">
                <a:latin typeface="Congenial" panose="02000503040000020004" pitchFamily="2" charset="0"/>
              </a:rPr>
            </a:br>
            <a:br>
              <a:rPr lang="es-UY" sz="2000" dirty="0">
                <a:latin typeface="Congenial" panose="02000503040000020004" pitchFamily="2" charset="0"/>
              </a:rPr>
            </a:br>
            <a:r>
              <a:rPr lang="en-US" sz="2000" dirty="0" err="1">
                <a:latin typeface="Congenial" panose="02000503040000020004" pitchFamily="2" charset="0"/>
              </a:rPr>
              <a:t>Reducción</a:t>
            </a:r>
            <a:r>
              <a:rPr lang="en-US" sz="2000" dirty="0">
                <a:latin typeface="Congenial" panose="02000503040000020004" pitchFamily="2" charset="0"/>
              </a:rPr>
              <a:t> de </a:t>
            </a:r>
            <a:r>
              <a:rPr lang="en-US" sz="2000" b="1" dirty="0">
                <a:latin typeface="Congenial" panose="02000503040000020004" pitchFamily="2" charset="0"/>
              </a:rPr>
              <a:t>2,047 </a:t>
            </a:r>
            <a:r>
              <a:rPr lang="en-US" sz="2000" b="1" dirty="0" err="1">
                <a:latin typeface="Congenial" panose="02000503040000020004" pitchFamily="2" charset="0"/>
              </a:rPr>
              <a:t>estudios</a:t>
            </a:r>
            <a:r>
              <a:rPr lang="en-US" sz="2000" b="1" dirty="0">
                <a:latin typeface="Congenial" panose="02000503040000020004" pitchFamily="2" charset="0"/>
              </a:rPr>
              <a:t> </a:t>
            </a:r>
            <a:r>
              <a:rPr lang="en-US" sz="2000" dirty="0">
                <a:latin typeface="Congenial" panose="02000503040000020004" pitchFamily="2" charset="0"/>
              </a:rPr>
              <a:t>→ </a:t>
            </a:r>
            <a:r>
              <a:rPr lang="en-US" sz="2000" dirty="0" err="1">
                <a:latin typeface="Congenial" panose="02000503040000020004" pitchFamily="2" charset="0"/>
              </a:rPr>
              <a:t>ahorro</a:t>
            </a:r>
            <a:r>
              <a:rPr lang="en-US" sz="2000" dirty="0">
                <a:latin typeface="Congenial" panose="02000503040000020004" pitchFamily="2" charset="0"/>
              </a:rPr>
              <a:t> </a:t>
            </a:r>
            <a:r>
              <a:rPr lang="en-US" sz="2000" dirty="0" err="1">
                <a:latin typeface="Congenial" panose="02000503040000020004" pitchFamily="2" charset="0"/>
              </a:rPr>
              <a:t>estimado</a:t>
            </a:r>
            <a:r>
              <a:rPr lang="en-US" sz="2000" dirty="0">
                <a:latin typeface="Congenial" panose="02000503040000020004" pitchFamily="2" charset="0"/>
              </a:rPr>
              <a:t>: </a:t>
            </a:r>
            <a:r>
              <a:rPr lang="en-US" sz="2000" dirty="0" err="1">
                <a:latin typeface="Congenial" panose="02000503040000020004" pitchFamily="2" charset="0"/>
              </a:rPr>
              <a:t>en</a:t>
            </a:r>
            <a:r>
              <a:rPr lang="en-US" sz="2000" dirty="0">
                <a:latin typeface="Congenial" panose="02000503040000020004" pitchFamily="2" charset="0"/>
              </a:rPr>
              <a:t> 12meses</a:t>
            </a:r>
            <a:br>
              <a:rPr lang="en-US" sz="2000" dirty="0">
                <a:latin typeface="Congenial" panose="02000503040000020004" pitchFamily="2" charset="0"/>
              </a:rPr>
            </a:br>
            <a:br>
              <a:rPr lang="en-US" sz="2000" dirty="0">
                <a:latin typeface="Congenial" panose="02000503040000020004" pitchFamily="2" charset="0"/>
              </a:rPr>
            </a:br>
            <a:br>
              <a:rPr lang="en-US" sz="2000" dirty="0">
                <a:latin typeface="Congenial" panose="02000503040000020004" pitchFamily="2" charset="0"/>
              </a:rPr>
            </a:br>
            <a:br>
              <a:rPr lang="en-US" sz="2000" dirty="0">
                <a:latin typeface="Congenial" panose="02000503040000020004" pitchFamily="2" charset="0"/>
              </a:rPr>
            </a:br>
            <a:br>
              <a:rPr lang="en-US" sz="2000" dirty="0">
                <a:latin typeface="Congenial" panose="02000503040000020004" pitchFamily="2" charset="0"/>
              </a:rPr>
            </a:br>
            <a:r>
              <a:rPr lang="es-ES" sz="2000" dirty="0">
                <a:solidFill>
                  <a:srgbClr val="FF0000"/>
                </a:solidFill>
                <a:latin typeface="Congenial" panose="02000503040000020004" pitchFamily="2" charset="0"/>
              </a:rPr>
              <a:t>. </a:t>
            </a:r>
            <a:br>
              <a:rPr lang="es-UY" sz="2000" dirty="0">
                <a:solidFill>
                  <a:srgbClr val="FF0000"/>
                </a:solidFill>
                <a:latin typeface="Congenial" panose="02000503040000020004" pitchFamily="2" charset="0"/>
              </a:rPr>
            </a:br>
            <a:endParaRPr lang="es-UY" sz="1100" dirty="0">
              <a:solidFill>
                <a:srgbClr val="FF0000"/>
              </a:solidFill>
              <a:latin typeface="Congenial" panose="02000503040000020004" pitchFamily="2" charset="0"/>
            </a:endParaRPr>
          </a:p>
        </p:txBody>
      </p:sp>
      <p:pic>
        <p:nvPicPr>
          <p:cNvPr id="4" name="slide2" descr="Hoja 70 (4)">
            <a:extLst>
              <a:ext uri="{FF2B5EF4-FFF2-40B4-BE49-F238E27FC236}">
                <a16:creationId xmlns:a16="http://schemas.microsoft.com/office/drawing/2014/main" id="{49C718F4-0389-4156-978C-DFFD447AE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>
            <a:fillRect/>
          </a:stretch>
        </p:blipFill>
        <p:spPr>
          <a:xfrm>
            <a:off x="447164" y="631644"/>
            <a:ext cx="4902498" cy="55947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212C55-B4B3-3C93-173A-48542E7CBB96}"/>
              </a:ext>
            </a:extLst>
          </p:cNvPr>
          <p:cNvSpPr txBox="1"/>
          <p:nvPr/>
        </p:nvSpPr>
        <p:spPr>
          <a:xfrm>
            <a:off x="187053" y="80953"/>
            <a:ext cx="3176079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ongenial" panose="02000503040000020004" pitchFamily="2" charset="0"/>
              </a:rPr>
              <a:t>Impacto económico </a:t>
            </a:r>
            <a:endParaRPr lang="es-UY" sz="2400" dirty="0">
              <a:latin typeface="Congenial" panose="0200050304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A7C203-30A5-C7A5-92E4-D85AB97E19A3}"/>
              </a:ext>
            </a:extLst>
          </p:cNvPr>
          <p:cNvSpPr txBox="1"/>
          <p:nvPr/>
        </p:nvSpPr>
        <p:spPr>
          <a:xfrm>
            <a:off x="0" y="6341105"/>
            <a:ext cx="4902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ongenial" panose="02000503040000020004" pitchFamily="2" charset="0"/>
              </a:rPr>
              <a:t>Comparación global de solicitudes de urocultivos entre mayo 2023–abril 2024 y mayo 2024–abril 2025</a:t>
            </a:r>
            <a:endParaRPr lang="es-UY" sz="1400" dirty="0">
              <a:latin typeface="Congenial" panose="02000503040000020004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34772E-73E4-2B09-A3D1-E4CE90D77631}"/>
              </a:ext>
            </a:extLst>
          </p:cNvPr>
          <p:cNvSpPr txBox="1"/>
          <p:nvPr/>
        </p:nvSpPr>
        <p:spPr>
          <a:xfrm>
            <a:off x="7291952" y="4358389"/>
            <a:ext cx="1929540" cy="369332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ngenial" panose="02000503040000020004" pitchFamily="2" charset="0"/>
              </a:rPr>
              <a:t> $ 1.661.652,25.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303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478" y="2592293"/>
            <a:ext cx="4893886" cy="2760756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sz="2400" b="1" dirty="0" err="1">
                <a:latin typeface="Congenial" panose="02000503040000020004" pitchFamily="2" charset="0"/>
                <a:ea typeface="+mn-ea"/>
                <a:cs typeface="+mn-cs"/>
              </a:rPr>
              <a:t>Perspectivas</a:t>
            </a:r>
            <a:r>
              <a:rPr lang="en-US" sz="2400" b="1" dirty="0">
                <a:latin typeface="Congenial" panose="02000503040000020004" pitchFamily="2" charset="0"/>
                <a:ea typeface="+mn-ea"/>
                <a:cs typeface="+mn-cs"/>
              </a:rPr>
              <a:t> </a:t>
            </a:r>
            <a:r>
              <a:rPr lang="en-US" sz="2400" b="1" dirty="0" err="1">
                <a:latin typeface="Congenial" panose="02000503040000020004" pitchFamily="2" charset="0"/>
                <a:ea typeface="+mn-ea"/>
                <a:cs typeface="+mn-cs"/>
              </a:rPr>
              <a:t>futuras</a:t>
            </a:r>
            <a:br>
              <a:rPr lang="es-UY" sz="2400" b="1" dirty="0">
                <a:latin typeface="Congenial" panose="02000503040000020004" pitchFamily="2" charset="0"/>
                <a:ea typeface="+mn-ea"/>
                <a:cs typeface="+mn-cs"/>
              </a:rPr>
            </a:br>
            <a:r>
              <a:rPr lang="en-US" sz="2400" b="1" dirty="0" err="1">
                <a:latin typeface="Congenial" panose="02000503040000020004" pitchFamily="2" charset="0"/>
                <a:ea typeface="+mn-ea"/>
                <a:cs typeface="+mn-cs"/>
              </a:rPr>
              <a:t>C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ontinuar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con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intervenciones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individualizadas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,</a:t>
            </a:r>
            <a:b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</a:b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Retroalimentación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a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prescriptores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,</a:t>
            </a:r>
            <a:b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</a:b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Intercambiar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y 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replicar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esta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experiencia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en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otras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</a:t>
            </a:r>
            <a:r>
              <a:rPr lang="en-US" sz="2400" dirty="0" err="1">
                <a:latin typeface="Congenial" panose="02000503040000020004" pitchFamily="2" charset="0"/>
                <a:ea typeface="+mn-ea"/>
                <a:cs typeface="+mn-cs"/>
              </a:rPr>
              <a:t>instituciones</a:t>
            </a:r>
            <a:r>
              <a:rPr lang="en-US" sz="2400" dirty="0">
                <a:latin typeface="Congenial" panose="02000503040000020004" pitchFamily="2" charset="0"/>
                <a:ea typeface="+mn-ea"/>
                <a:cs typeface="+mn-cs"/>
              </a:rPr>
              <a:t> de la red FEPREMI.</a:t>
            </a:r>
            <a:endParaRPr sz="2400" b="1" dirty="0">
              <a:latin typeface="Congenial" panose="02000503040000020004" pitchFamily="2" charset="0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219661" y="5936105"/>
            <a:ext cx="2261698" cy="90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48" y="6199152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5E84D7-892F-140B-9259-62C6A62621A6}"/>
              </a:ext>
            </a:extLst>
          </p:cNvPr>
          <p:cNvSpPr txBox="1"/>
          <p:nvPr/>
        </p:nvSpPr>
        <p:spPr>
          <a:xfrm>
            <a:off x="962035" y="2606415"/>
            <a:ext cx="3857938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ngenial" panose="02000503040000020004" pitchFamily="2" charset="0"/>
              </a:rPr>
              <a:t>Lecciones</a:t>
            </a:r>
            <a:r>
              <a:rPr lang="en-US" sz="2400" b="1" dirty="0">
                <a:latin typeface="Congenial" panose="02000503040000020004" pitchFamily="2" charset="0"/>
              </a:rPr>
              <a:t> </a:t>
            </a:r>
            <a:r>
              <a:rPr lang="en-US" sz="2400" b="1" dirty="0" err="1">
                <a:latin typeface="Congenial" panose="02000503040000020004" pitchFamily="2" charset="0"/>
              </a:rPr>
              <a:t>aprendidas</a:t>
            </a:r>
            <a:r>
              <a:rPr lang="en-US" sz="2400" b="1" dirty="0">
                <a:latin typeface="Congenial" panose="02000503040000020004" pitchFamily="2" charset="0"/>
              </a:rPr>
              <a:t>:</a:t>
            </a:r>
            <a:br>
              <a:rPr lang="es-UY" sz="2400" b="1" dirty="0">
                <a:latin typeface="Congenial" panose="02000503040000020004" pitchFamily="2" charset="0"/>
              </a:rPr>
            </a:br>
            <a:r>
              <a:rPr lang="en-US" sz="2400" dirty="0">
                <a:latin typeface="Congenial" panose="02000503040000020004" pitchFamily="2" charset="0"/>
              </a:rPr>
              <a:t>Las </a:t>
            </a:r>
            <a:r>
              <a:rPr lang="en-US" sz="2400" dirty="0" err="1">
                <a:latin typeface="Congenial" panose="02000503040000020004" pitchFamily="2" charset="0"/>
              </a:rPr>
              <a:t>alertas</a:t>
            </a:r>
            <a:r>
              <a:rPr lang="en-US" sz="2400" dirty="0">
                <a:latin typeface="Congenial" panose="02000503040000020004" pitchFamily="2" charset="0"/>
              </a:rPr>
              <a:t> </a:t>
            </a:r>
            <a:r>
              <a:rPr lang="en-US" sz="2400" dirty="0" err="1">
                <a:latin typeface="Congenial" panose="02000503040000020004" pitchFamily="2" charset="0"/>
              </a:rPr>
              <a:t>digitales</a:t>
            </a:r>
            <a:r>
              <a:rPr lang="en-US" sz="2400" dirty="0">
                <a:latin typeface="Congenial" panose="02000503040000020004" pitchFamily="2" charset="0"/>
              </a:rPr>
              <a:t> son </a:t>
            </a:r>
            <a:r>
              <a:rPr lang="en-US" sz="2400" dirty="0" err="1">
                <a:latin typeface="Congenial" panose="02000503040000020004" pitchFamily="2" charset="0"/>
              </a:rPr>
              <a:t>efectivas</a:t>
            </a:r>
            <a:r>
              <a:rPr lang="en-US" sz="2400" dirty="0">
                <a:latin typeface="Congenial" panose="02000503040000020004" pitchFamily="2" charset="0"/>
              </a:rPr>
              <a:t> </a:t>
            </a:r>
            <a:r>
              <a:rPr lang="en-US" sz="2400" dirty="0" err="1">
                <a:latin typeface="Congenial" panose="02000503040000020004" pitchFamily="2" charset="0"/>
              </a:rPr>
              <a:t>pero</a:t>
            </a:r>
            <a:r>
              <a:rPr lang="en-US" sz="2400" dirty="0">
                <a:latin typeface="Congenial" panose="02000503040000020004" pitchFamily="2" charset="0"/>
              </a:rPr>
              <a:t> no </a:t>
            </a:r>
            <a:r>
              <a:rPr lang="en-US" sz="2400" dirty="0" err="1">
                <a:latin typeface="Congenial" panose="02000503040000020004" pitchFamily="2" charset="0"/>
              </a:rPr>
              <a:t>suficientes</a:t>
            </a:r>
            <a:r>
              <a:rPr lang="en-US" sz="2400" dirty="0">
                <a:latin typeface="Congenial" panose="02000503040000020004" pitchFamily="2" charset="0"/>
              </a:rPr>
              <a:t>: </a:t>
            </a:r>
            <a:r>
              <a:rPr lang="en-US" sz="2400" dirty="0" err="1">
                <a:latin typeface="Congenial" panose="02000503040000020004" pitchFamily="2" charset="0"/>
              </a:rPr>
              <a:t>deben</a:t>
            </a:r>
            <a:r>
              <a:rPr lang="en-US" sz="2400" dirty="0">
                <a:latin typeface="Congenial" panose="02000503040000020004" pitchFamily="2" charset="0"/>
              </a:rPr>
              <a:t> </a:t>
            </a:r>
            <a:r>
              <a:rPr lang="en-US" sz="2400" dirty="0" err="1">
                <a:latin typeface="Congenial" panose="02000503040000020004" pitchFamily="2" charset="0"/>
              </a:rPr>
              <a:t>combinarse</a:t>
            </a:r>
            <a:r>
              <a:rPr lang="en-US" sz="2400" dirty="0">
                <a:latin typeface="Congenial" panose="02000503040000020004" pitchFamily="2" charset="0"/>
              </a:rPr>
              <a:t> con </a:t>
            </a:r>
            <a:r>
              <a:rPr lang="en-US" sz="2400" dirty="0" err="1">
                <a:latin typeface="Congenial" panose="02000503040000020004" pitchFamily="2" charset="0"/>
              </a:rPr>
              <a:t>instancias</a:t>
            </a:r>
            <a:r>
              <a:rPr lang="en-US" sz="2400" dirty="0">
                <a:latin typeface="Congenial" panose="02000503040000020004" pitchFamily="2" charset="0"/>
              </a:rPr>
              <a:t> </a:t>
            </a:r>
            <a:r>
              <a:rPr lang="en-US" sz="2400" dirty="0" err="1">
                <a:latin typeface="Congenial" panose="02000503040000020004" pitchFamily="2" charset="0"/>
              </a:rPr>
              <a:t>educativas</a:t>
            </a:r>
            <a:r>
              <a:rPr lang="en-US" sz="2400" dirty="0">
                <a:latin typeface="Congenial" panose="02000503040000020004" pitchFamily="2" charset="0"/>
              </a:rPr>
              <a:t> y de </a:t>
            </a:r>
            <a:r>
              <a:rPr lang="en-US" sz="2400" dirty="0" err="1">
                <a:latin typeface="Congenial" panose="02000503040000020004" pitchFamily="2" charset="0"/>
              </a:rPr>
              <a:t>devolución</a:t>
            </a:r>
            <a:r>
              <a:rPr lang="en-US" sz="2400" dirty="0">
                <a:latin typeface="Congenial" panose="02000503040000020004" pitchFamily="2" charset="0"/>
              </a:rPr>
              <a:t> </a:t>
            </a:r>
            <a:r>
              <a:rPr lang="en-US" sz="2400" dirty="0" err="1">
                <a:latin typeface="Congenial" panose="02000503040000020004" pitchFamily="2" charset="0"/>
              </a:rPr>
              <a:t>personalizada</a:t>
            </a:r>
            <a:r>
              <a:rPr lang="en-US" sz="2400" dirty="0">
                <a:latin typeface="Congenial" panose="02000503040000020004" pitchFamily="2" charset="0"/>
              </a:rPr>
              <a:t>.</a:t>
            </a:r>
            <a:r>
              <a:rPr lang="es-UY" sz="2400" dirty="0">
                <a:latin typeface="Congenial" panose="02000503040000020004" pitchFamily="2" charset="0"/>
              </a:rPr>
              <a:t> Resistencia inicial </a:t>
            </a:r>
            <a:endParaRPr lang="es-UY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4BA287-340C-3F74-52D0-EBE0FC28348A}"/>
              </a:ext>
            </a:extLst>
          </p:cNvPr>
          <p:cNvSpPr txBox="1"/>
          <p:nvPr/>
        </p:nvSpPr>
        <p:spPr>
          <a:xfrm>
            <a:off x="962035" y="614116"/>
            <a:ext cx="10526148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s-UY"/>
            </a:defPPr>
            <a:lvl1pPr>
              <a:defRPr sz="2000" b="1">
                <a:latin typeface="Congenial" panose="02000503040000020004" pitchFamily="2" charset="0"/>
              </a:defRPr>
            </a:lvl1pPr>
          </a:lstStyle>
          <a:p>
            <a:r>
              <a:rPr lang="en-US" sz="2800" dirty="0" err="1"/>
              <a:t>Desafios</a:t>
            </a:r>
            <a:r>
              <a:rPr lang="en-US" sz="2800" dirty="0"/>
              <a:t> : </a:t>
            </a:r>
          </a:p>
          <a:p>
            <a:r>
              <a:rPr lang="en-US" sz="2800" b="0" dirty="0" err="1"/>
              <a:t>Consolidar</a:t>
            </a:r>
            <a:r>
              <a:rPr lang="en-US" sz="2800" b="0" dirty="0"/>
              <a:t> </a:t>
            </a:r>
            <a:r>
              <a:rPr lang="en-US" sz="2800" b="0" dirty="0" err="1"/>
              <a:t>el</a:t>
            </a:r>
            <a:r>
              <a:rPr lang="en-US" sz="2800" b="0" dirty="0"/>
              <a:t> </a:t>
            </a:r>
            <a:r>
              <a:rPr lang="en-US" sz="2800" b="0" dirty="0" err="1"/>
              <a:t>monitoreo</a:t>
            </a:r>
            <a:r>
              <a:rPr lang="en-US" sz="2800" b="0" dirty="0"/>
              <a:t> </a:t>
            </a:r>
            <a:r>
              <a:rPr lang="en-US" sz="2800" b="0" dirty="0" err="1"/>
              <a:t>contínuo</a:t>
            </a:r>
            <a:r>
              <a:rPr lang="en-US" sz="2800" b="0" dirty="0"/>
              <a:t>, </a:t>
            </a:r>
            <a:r>
              <a:rPr lang="en-US" sz="2800" b="0" dirty="0" err="1"/>
              <a:t>avanzar</a:t>
            </a:r>
            <a:r>
              <a:rPr lang="en-US" sz="2800" b="0" dirty="0"/>
              <a:t> </a:t>
            </a:r>
            <a:r>
              <a:rPr lang="en-US" sz="2800" b="0" dirty="0" err="1"/>
              <a:t>hacia</a:t>
            </a:r>
            <a:r>
              <a:rPr lang="en-US" sz="2800" b="0" dirty="0"/>
              <a:t> </a:t>
            </a:r>
            <a:r>
              <a:rPr lang="en-US" sz="2800" b="0" dirty="0" err="1"/>
              <a:t>auditorías</a:t>
            </a:r>
            <a:r>
              <a:rPr lang="en-US" sz="2800" b="0" dirty="0"/>
              <a:t> de </a:t>
            </a:r>
            <a:r>
              <a:rPr lang="en-US" sz="2800" b="0" dirty="0" err="1"/>
              <a:t>historias</a:t>
            </a:r>
            <a:r>
              <a:rPr lang="en-US" sz="2800" b="0" dirty="0"/>
              <a:t> </a:t>
            </a:r>
            <a:r>
              <a:rPr lang="en-US" sz="2800" b="0" dirty="0" err="1"/>
              <a:t>clínicas</a:t>
            </a:r>
            <a:r>
              <a:rPr lang="en-US" sz="2800" b="0" dirty="0"/>
              <a:t> para </a:t>
            </a:r>
            <a:r>
              <a:rPr lang="en-US" sz="2800" b="0" dirty="0" err="1"/>
              <a:t>evaluar</a:t>
            </a:r>
            <a:r>
              <a:rPr lang="en-US" sz="2800" b="0" dirty="0"/>
              <a:t> </a:t>
            </a:r>
            <a:r>
              <a:rPr lang="en-US" sz="2800" b="0" dirty="0" err="1"/>
              <a:t>adecuación</a:t>
            </a:r>
            <a:r>
              <a:rPr lang="en-US" sz="2800" b="0" dirty="0"/>
              <a:t> </a:t>
            </a:r>
            <a:r>
              <a:rPr lang="en-US" sz="2800" b="0" dirty="0" err="1"/>
              <a:t>caso</a:t>
            </a:r>
            <a:r>
              <a:rPr lang="en-US" sz="2800" b="0" dirty="0"/>
              <a:t> a </a:t>
            </a:r>
            <a:r>
              <a:rPr lang="en-US" sz="2800" b="0" dirty="0" err="1"/>
              <a:t>caso</a:t>
            </a:r>
            <a:r>
              <a:rPr lang="en-US" sz="2800" b="0" dirty="0"/>
              <a:t>.</a:t>
            </a:r>
          </a:p>
          <a:p>
            <a:r>
              <a:rPr lang="en-US" sz="2800" b="0" dirty="0"/>
              <a:t> </a:t>
            </a:r>
            <a:r>
              <a:rPr lang="en-US" sz="2800" b="0" dirty="0" err="1"/>
              <a:t>Trabajar</a:t>
            </a:r>
            <a:r>
              <a:rPr lang="en-US" sz="2800" b="0" dirty="0"/>
              <a:t> </a:t>
            </a:r>
            <a:r>
              <a:rPr lang="en-US" sz="2800" b="0" dirty="0" err="1"/>
              <a:t>en</a:t>
            </a:r>
            <a:r>
              <a:rPr lang="en-US" sz="2800" b="0" dirty="0"/>
              <a:t> la </a:t>
            </a:r>
            <a:r>
              <a:rPr lang="en-US" sz="2800" b="0" dirty="0" err="1"/>
              <a:t>prescripción</a:t>
            </a:r>
            <a:r>
              <a:rPr lang="en-US" sz="2800" b="0" dirty="0"/>
              <a:t> </a:t>
            </a:r>
            <a:r>
              <a:rPr lang="en-US" sz="2800" b="0" dirty="0" err="1"/>
              <a:t>antibiótica</a:t>
            </a:r>
            <a:r>
              <a:rPr lang="en-US" sz="2800" b="0" dirty="0"/>
              <a:t>.</a:t>
            </a:r>
            <a:endParaRPr lang="es-UY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>
                <a:solidFill>
                  <a:srgbClr val="002060"/>
                </a:solidFill>
                <a:latin typeface="Congenial Black" panose="02000503040000020004" pitchFamily="2" charset="0"/>
              </a:rPr>
              <a:t>Agradecimientos: </a:t>
            </a:r>
            <a:endParaRPr lang="es-UY" sz="40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7981" y="1524361"/>
            <a:ext cx="10512862" cy="4351338"/>
          </a:xfrm>
        </p:spPr>
        <p:txBody>
          <a:bodyPr>
            <a:normAutofit fontScale="85000" lnSpcReduction="20000"/>
          </a:bodyPr>
          <a:lstStyle/>
          <a:p>
            <a:pPr>
              <a:defRPr sz="2000"/>
            </a:pPr>
            <a:r>
              <a:rPr lang="es-ES" dirty="0">
                <a:latin typeface="Congenial" panose="02000503040000020004" pitchFamily="2" charset="0"/>
              </a:rPr>
              <a:t>A la </a:t>
            </a:r>
            <a:r>
              <a:rPr lang="es-ES" b="1" dirty="0">
                <a:latin typeface="Congenial" panose="02000503040000020004" pitchFamily="2" charset="0"/>
              </a:rPr>
              <a:t>Dirección Técnica Médica  y al Consejo Directivo del Centro Médico de Salto, </a:t>
            </a:r>
            <a:r>
              <a:rPr lang="es-ES" dirty="0">
                <a:latin typeface="Congenial" panose="02000503040000020004" pitchFamily="2" charset="0"/>
              </a:rPr>
              <a:t>por el apoyo institucional .</a:t>
            </a:r>
          </a:p>
          <a:p>
            <a:pPr>
              <a:defRPr sz="2000"/>
            </a:pPr>
            <a:endParaRPr lang="es-ES" dirty="0">
              <a:latin typeface="Congenial" panose="02000503040000020004" pitchFamily="2" charset="0"/>
            </a:endParaRPr>
          </a:p>
          <a:p>
            <a:pPr>
              <a:defRPr sz="2000"/>
            </a:pPr>
            <a:r>
              <a:rPr lang="es-ES" dirty="0">
                <a:latin typeface="Congenial" panose="02000503040000020004" pitchFamily="2" charset="0"/>
              </a:rPr>
              <a:t>Al </a:t>
            </a:r>
            <a:r>
              <a:rPr lang="es-ES" b="1" dirty="0">
                <a:latin typeface="Congenial" panose="02000503040000020004" pitchFamily="2" charset="0"/>
              </a:rPr>
              <a:t>Departamento de Informática </a:t>
            </a:r>
            <a:r>
              <a:rPr lang="es-ES" dirty="0">
                <a:latin typeface="Congenial" panose="02000503040000020004" pitchFamily="2" charset="0"/>
              </a:rPr>
              <a:t>( Ing. Marcelo </a:t>
            </a:r>
            <a:r>
              <a:rPr lang="es-ES" dirty="0" err="1">
                <a:latin typeface="Congenial" panose="02000503040000020004" pitchFamily="2" charset="0"/>
              </a:rPr>
              <a:t>Bondarenco</a:t>
            </a:r>
            <a:r>
              <a:rPr lang="es-ES" dirty="0">
                <a:latin typeface="Congenial" panose="02000503040000020004" pitchFamily="2" charset="0"/>
              </a:rPr>
              <a:t> y Lic. Elizabeth Silva) </a:t>
            </a:r>
          </a:p>
          <a:p>
            <a:pPr>
              <a:defRPr sz="2000"/>
            </a:pPr>
            <a:endParaRPr lang="es-ES" dirty="0">
              <a:latin typeface="Congenial" panose="02000503040000020004" pitchFamily="2" charset="0"/>
            </a:endParaRPr>
          </a:p>
          <a:p>
            <a:pPr>
              <a:defRPr sz="2000"/>
            </a:pPr>
            <a:r>
              <a:rPr lang="es-ES" dirty="0">
                <a:latin typeface="Congenial" panose="02000503040000020004" pitchFamily="2" charset="0"/>
              </a:rPr>
              <a:t>A la </a:t>
            </a:r>
            <a:r>
              <a:rPr lang="es-ES" b="1" dirty="0">
                <a:latin typeface="Congenial" panose="02000503040000020004" pitchFamily="2" charset="0"/>
              </a:rPr>
              <a:t>Unidad de Comunicación</a:t>
            </a:r>
            <a:r>
              <a:rPr lang="es-ES" dirty="0">
                <a:latin typeface="Congenial" panose="02000503040000020004" pitchFamily="2" charset="0"/>
              </a:rPr>
              <a:t> de Centro Médico de Salto</a:t>
            </a:r>
          </a:p>
          <a:p>
            <a:pPr>
              <a:defRPr sz="2000"/>
            </a:pPr>
            <a:endParaRPr lang="es-ES" dirty="0">
              <a:latin typeface="Congenial" panose="02000503040000020004" pitchFamily="2" charset="0"/>
            </a:endParaRPr>
          </a:p>
          <a:p>
            <a:r>
              <a:rPr lang="es-ES" sz="2000" dirty="0">
                <a:latin typeface="Congenial" panose="02000503040000020004" pitchFamily="2" charset="0"/>
              </a:rPr>
              <a:t>Al </a:t>
            </a:r>
            <a:r>
              <a:rPr lang="es-ES" sz="2000" b="1" dirty="0">
                <a:latin typeface="Congenial" panose="02000503040000020004" pitchFamily="2" charset="0"/>
              </a:rPr>
              <a:t>cuerpo médico, </a:t>
            </a:r>
            <a:r>
              <a:rPr lang="es-ES" sz="2000" dirty="0">
                <a:latin typeface="Congenial" panose="02000503040000020004" pitchFamily="2" charset="0"/>
              </a:rPr>
              <a:t>por su compromiso y participación</a:t>
            </a:r>
          </a:p>
          <a:p>
            <a:endParaRPr lang="es-ES" sz="2000" dirty="0">
              <a:latin typeface="Congenial" panose="02000503040000020004" pitchFamily="2" charset="0"/>
            </a:endParaRPr>
          </a:p>
          <a:p>
            <a:r>
              <a:rPr lang="es-ES" sz="2000" dirty="0">
                <a:latin typeface="Congenial" panose="02000503040000020004" pitchFamily="2" charset="0"/>
              </a:rPr>
              <a:t>A </a:t>
            </a:r>
            <a:r>
              <a:rPr lang="es-ES" sz="2000" b="1" dirty="0">
                <a:latin typeface="Congenial" panose="02000503040000020004" pitchFamily="2" charset="0"/>
              </a:rPr>
              <a:t>COCEMI.</a:t>
            </a:r>
            <a:r>
              <a:rPr lang="es-ES" sz="2000" dirty="0">
                <a:latin typeface="Congenial" panose="02000503040000020004" pitchFamily="2" charset="0"/>
              </a:rPr>
              <a:t> por la convocatoria y el espacio de intercambio.</a:t>
            </a:r>
          </a:p>
          <a:p>
            <a:endParaRPr lang="es-ES" sz="2000" dirty="0">
              <a:latin typeface="Congenial" panose="02000503040000020004" pitchFamily="2" charset="0"/>
            </a:endParaRPr>
          </a:p>
          <a:p>
            <a:endParaRPr lang="es-ES" sz="2000" dirty="0">
              <a:latin typeface="Congenial" panose="02000503040000020004" pitchFamily="2" charset="0"/>
            </a:endParaRPr>
          </a:p>
          <a:p>
            <a:endParaRPr lang="es-ES" sz="2000" dirty="0">
              <a:latin typeface="Congenial" panose="02000503040000020004" pitchFamily="2" charset="0"/>
            </a:endParaRPr>
          </a:p>
          <a:p>
            <a:r>
              <a:rPr lang="es-ES" sz="2000" dirty="0">
                <a:latin typeface="Congenial" panose="02000503040000020004" pitchFamily="2" charset="0"/>
              </a:rPr>
              <a:t>Y a todos  ustedes, por su atención.</a:t>
            </a:r>
          </a:p>
          <a:p>
            <a:endParaRPr lang="es-UY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3D6FA94-0BF8-4BA7-B55E-13D64A480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48" y="6199152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08B90D1-CC35-BF87-A668-8498882E3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249837" y="5924185"/>
            <a:ext cx="2342107" cy="93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1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664" y="342904"/>
            <a:ext cx="9713495" cy="1143000"/>
          </a:xfr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002060"/>
                </a:solidFill>
                <a:latin typeface="Congenial Black" panose="02000503040000020004" pitchFamily="2" charset="0"/>
              </a:rPr>
              <a:t>Problema</a:t>
            </a:r>
            <a:r>
              <a:rPr dirty="0">
                <a:solidFill>
                  <a:srgbClr val="002060"/>
                </a:solidFill>
                <a:latin typeface="Congenial Black" panose="02000503040000020004" pitchFamily="2" charset="0"/>
              </a:rPr>
              <a:t> global y </a:t>
            </a:r>
            <a:r>
              <a:rPr dirty="0" err="1">
                <a:solidFill>
                  <a:srgbClr val="002060"/>
                </a:solidFill>
                <a:latin typeface="Congenial Black" panose="02000503040000020004" pitchFamily="2" charset="0"/>
              </a:rPr>
              <a:t>contexto</a:t>
            </a:r>
            <a:r>
              <a:rPr dirty="0">
                <a:solidFill>
                  <a:srgbClr val="002060"/>
                </a:solidFill>
                <a:latin typeface="Congenial Black" panose="02000503040000020004" pitchFamily="2" charset="0"/>
              </a:rPr>
              <a:t> </a:t>
            </a:r>
            <a:r>
              <a:rPr dirty="0" err="1">
                <a:solidFill>
                  <a:srgbClr val="002060"/>
                </a:solidFill>
                <a:latin typeface="Congenial Black" panose="02000503040000020004" pitchFamily="2" charset="0"/>
              </a:rPr>
              <a:t>nacional</a:t>
            </a:r>
            <a:r>
              <a:rPr lang="es-ES" dirty="0">
                <a:solidFill>
                  <a:srgbClr val="002060"/>
                </a:solidFill>
                <a:latin typeface="Congenial Black" panose="02000503040000020004" pitchFamily="2" charset="0"/>
              </a:rPr>
              <a:t>:</a:t>
            </a:r>
            <a:endParaRPr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10" y="1430340"/>
            <a:ext cx="10969943" cy="32218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Congenial" panose="02000503040000020004" pitchFamily="2" charset="0"/>
              </a:rPr>
              <a:t>El </a:t>
            </a:r>
            <a:r>
              <a:rPr sz="1800" b="1" dirty="0" err="1">
                <a:latin typeface="Congenial" panose="02000503040000020004" pitchFamily="2" charset="0"/>
              </a:rPr>
              <a:t>uso</a:t>
            </a:r>
            <a:r>
              <a:rPr sz="1800" b="1" dirty="0">
                <a:latin typeface="Congenial" panose="02000503040000020004" pitchFamily="2" charset="0"/>
              </a:rPr>
              <a:t> </a:t>
            </a:r>
            <a:r>
              <a:rPr sz="1800" b="1" dirty="0" err="1">
                <a:latin typeface="Congenial" panose="02000503040000020004" pitchFamily="2" charset="0"/>
              </a:rPr>
              <a:t>inapropiado</a:t>
            </a:r>
            <a:r>
              <a:rPr sz="1800" b="1" dirty="0">
                <a:latin typeface="Congenial" panose="02000503040000020004" pitchFamily="2" charset="0"/>
              </a:rPr>
              <a:t> </a:t>
            </a:r>
            <a:r>
              <a:rPr sz="1800" dirty="0">
                <a:latin typeface="Congenial" panose="02000503040000020004" pitchFamily="2" charset="0"/>
              </a:rPr>
              <a:t>de </a:t>
            </a:r>
            <a:r>
              <a:rPr sz="1800" dirty="0" err="1">
                <a:latin typeface="Congenial" panose="02000503040000020004" pitchFamily="2" charset="0"/>
              </a:rPr>
              <a:t>antimicrobianos</a:t>
            </a:r>
            <a:r>
              <a:rPr sz="1800" dirty="0">
                <a:latin typeface="Congenial" panose="02000503040000020004" pitchFamily="2" charset="0"/>
              </a:rPr>
              <a:t> es </a:t>
            </a:r>
            <a:r>
              <a:rPr sz="1800" dirty="0" err="1">
                <a:latin typeface="Congenial" panose="02000503040000020004" pitchFamily="2" charset="0"/>
              </a:rPr>
              <a:t>una</a:t>
            </a:r>
            <a:r>
              <a:rPr sz="1800" dirty="0">
                <a:latin typeface="Congenial" panose="02000503040000020004" pitchFamily="2" charset="0"/>
              </a:rPr>
              <a:t> de las </a:t>
            </a:r>
            <a:r>
              <a:rPr sz="1800" dirty="0" err="1">
                <a:latin typeface="Congenial" panose="02000503040000020004" pitchFamily="2" charset="0"/>
              </a:rPr>
              <a:t>principales</a:t>
            </a:r>
            <a:r>
              <a:rPr sz="1800" dirty="0">
                <a:latin typeface="Congenial" panose="02000503040000020004" pitchFamily="2" charset="0"/>
              </a:rPr>
              <a:t> </a:t>
            </a:r>
            <a:r>
              <a:rPr sz="1800" dirty="0" err="1">
                <a:latin typeface="Congenial" panose="02000503040000020004" pitchFamily="2" charset="0"/>
              </a:rPr>
              <a:t>causas</a:t>
            </a:r>
            <a:r>
              <a:rPr sz="1800" dirty="0">
                <a:latin typeface="Congenial" panose="02000503040000020004" pitchFamily="2" charset="0"/>
              </a:rPr>
              <a:t> de </a:t>
            </a:r>
            <a:r>
              <a:rPr sz="1800" dirty="0" err="1">
                <a:latin typeface="Congenial" panose="02000503040000020004" pitchFamily="2" charset="0"/>
              </a:rPr>
              <a:t>resistencia</a:t>
            </a:r>
            <a:r>
              <a:rPr sz="1800" dirty="0">
                <a:latin typeface="Congenial" panose="02000503040000020004" pitchFamily="2" charset="0"/>
              </a:rPr>
              <a:t> </a:t>
            </a:r>
            <a:r>
              <a:rPr sz="1800" dirty="0" err="1">
                <a:latin typeface="Congenial" panose="02000503040000020004" pitchFamily="2" charset="0"/>
              </a:rPr>
              <a:t>bacteriana</a:t>
            </a:r>
            <a:r>
              <a:rPr sz="1800" dirty="0">
                <a:latin typeface="Congenial" panose="02000503040000020004" pitchFamily="2" charset="0"/>
              </a:rPr>
              <a:t>.</a:t>
            </a:r>
            <a:r>
              <a:rPr lang="es-ES" sz="1800" dirty="0">
                <a:latin typeface="Congenial" panose="02000503040000020004" pitchFamily="2" charset="0"/>
              </a:rPr>
              <a:t> Amenaza creciente para la salud  pública mundial¹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Congenial" panose="02000503040000020004" pitchFamily="2" charset="0"/>
              </a:rPr>
              <a:t>Existen altas tasas de </a:t>
            </a:r>
            <a:r>
              <a:rPr lang="es-ES" sz="1800" b="1" dirty="0">
                <a:latin typeface="Congenial" panose="02000503040000020004" pitchFamily="2" charset="0"/>
              </a:rPr>
              <a:t>prescripción de antibióticos  inadecuada </a:t>
            </a:r>
            <a:r>
              <a:rPr lang="es-ES" sz="1800" dirty="0">
                <a:latin typeface="Congenial" panose="02000503040000020004" pitchFamily="2" charset="0"/>
              </a:rPr>
              <a:t>en América Latina (40 -60 %) y también en Uruguay²,³.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Congenial" panose="02000503040000020004" pitchFamily="2" charset="0"/>
              </a:rPr>
              <a:t>El tratamiento de la </a:t>
            </a:r>
            <a:r>
              <a:rPr lang="es-ES" sz="1800" b="1" dirty="0">
                <a:latin typeface="Congenial" panose="02000503040000020004" pitchFamily="2" charset="0"/>
              </a:rPr>
              <a:t>bacteriuria asintomática  </a:t>
            </a:r>
            <a:r>
              <a:rPr lang="es-ES" sz="1800" dirty="0">
                <a:latin typeface="Congenial" panose="02000503040000020004" pitchFamily="2" charset="0"/>
              </a:rPr>
              <a:t>sin indicación clínica clara existe , es  un problema y  ha sido ampliamente desaconsejado por las guías europeas⁴.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Congenial" panose="02000503040000020004" pitchFamily="2" charset="0"/>
              </a:rPr>
              <a:t>El MSP y PROA de FEPREMI impulsa programas de optimización de  uso de antibióticos.</a:t>
            </a:r>
          </a:p>
          <a:p>
            <a:pPr marL="0" indent="0">
              <a:buNone/>
            </a:pPr>
            <a:endParaRPr lang="es-ES" sz="1800" dirty="0">
              <a:latin typeface="Congenial" panose="02000503040000020004" pitchFamily="2" charset="0"/>
            </a:endParaRPr>
          </a:p>
          <a:p>
            <a:pPr marL="0" indent="0">
              <a:buNone/>
            </a:pPr>
            <a:endParaRPr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7239896" y="5942645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96" y="6126162"/>
            <a:ext cx="2739129" cy="6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6032" y="5887540"/>
            <a:ext cx="11449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/>
              <a:t>¹ OPS/OMS, 2018</a:t>
            </a:r>
            <a:br>
              <a:rPr lang="es-ES" sz="1400" i="1" dirty="0"/>
            </a:br>
            <a:r>
              <a:rPr lang="es-ES" sz="1400" i="1" dirty="0"/>
              <a:t>² MSP – Plan RAM 2022; </a:t>
            </a:r>
          </a:p>
          <a:p>
            <a:r>
              <a:rPr lang="es-ES" sz="1400" i="1" dirty="0"/>
              <a:t>³ Guía PROA 2021</a:t>
            </a:r>
          </a:p>
          <a:p>
            <a:r>
              <a:rPr lang="es-UY" sz="1400" dirty="0"/>
              <a:t>⁴ </a:t>
            </a:r>
            <a:r>
              <a:rPr lang="es-ES" sz="1400" i="1" dirty="0"/>
              <a:t>Asociación Europea de Urología, Guía EAU 2025</a:t>
            </a:r>
            <a:endParaRPr lang="es-UY" sz="1400" i="1" dirty="0"/>
          </a:p>
        </p:txBody>
      </p:sp>
    </p:spTree>
    <p:extLst>
      <p:ext uri="{BB962C8B-B14F-4D97-AF65-F5344CB8AC3E}">
        <p14:creationId xmlns:p14="http://schemas.microsoft.com/office/powerpoint/2010/main" val="11840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C27139-3122-3DAE-7E64-14DDDB4D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3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508222"/>
            <a:ext cx="11468100" cy="1143000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002060"/>
                </a:solidFill>
                <a:latin typeface="Congenial Black" panose="02000503040000020004" pitchFamily="2" charset="0"/>
              </a:rPr>
              <a:t>Justificación Institucional:</a:t>
            </a:r>
            <a:br>
              <a:rPr lang="es-ES" sz="4400" dirty="0">
                <a:solidFill>
                  <a:srgbClr val="002060"/>
                </a:solidFill>
                <a:latin typeface="Congenial Black" panose="02000503040000020004" pitchFamily="2" charset="0"/>
              </a:rPr>
            </a:br>
            <a:r>
              <a:rPr lang="es-ES" sz="4400" dirty="0">
                <a:solidFill>
                  <a:srgbClr val="002060"/>
                </a:solidFill>
                <a:latin typeface="Congenial Black" panose="02000503040000020004" pitchFamily="2" charset="0"/>
              </a:rPr>
              <a:t>Una realidad que también nos afecta </a:t>
            </a:r>
            <a:br>
              <a:rPr lang="es-ES" i="1" dirty="0">
                <a:solidFill>
                  <a:srgbClr val="00B050"/>
                </a:solidFill>
              </a:rPr>
            </a:br>
            <a:br>
              <a:rPr lang="es-ES" i="1" dirty="0">
                <a:solidFill>
                  <a:srgbClr val="00B050"/>
                </a:solidFill>
              </a:rPr>
            </a:br>
            <a:endParaRPr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66" y="1600200"/>
            <a:ext cx="10545580" cy="2445374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es-ES" sz="1800" dirty="0">
                <a:latin typeface="Congenial" panose="02000503040000020004" pitchFamily="2" charset="0"/>
              </a:rPr>
              <a:t>Excesiva solicitud  de  urocultivos sin justificación clínica. </a:t>
            </a:r>
          </a:p>
          <a:p>
            <a:pPr>
              <a:defRPr sz="2000"/>
            </a:pPr>
            <a:r>
              <a:rPr lang="es-ES" sz="1800" dirty="0">
                <a:latin typeface="Congenial" panose="02000503040000020004" pitchFamily="2" charset="0"/>
              </a:rPr>
              <a:t>Impacto:  </a:t>
            </a:r>
          </a:p>
          <a:p>
            <a:pPr lvl="1">
              <a:defRPr sz="2000"/>
            </a:pPr>
            <a:r>
              <a:rPr lang="es-ES" sz="1800" b="1" dirty="0">
                <a:latin typeface="Congenial" panose="02000503040000020004" pitchFamily="2" charset="0"/>
              </a:rPr>
              <a:t>Problema clínico </a:t>
            </a:r>
          </a:p>
          <a:p>
            <a:pPr lvl="2">
              <a:defRPr sz="2000"/>
            </a:pPr>
            <a:r>
              <a:rPr lang="es-ES" sz="1800" dirty="0">
                <a:latin typeface="Congenial" panose="02000503040000020004" pitchFamily="2" charset="0"/>
              </a:rPr>
              <a:t>Tratamiento de la bacteriuria asintomática , resistencia antimicrobiana, seguridad del paciente </a:t>
            </a:r>
          </a:p>
          <a:p>
            <a:pPr lvl="1">
              <a:defRPr sz="2000"/>
            </a:pPr>
            <a:r>
              <a:rPr lang="es-ES" sz="1800" b="1" dirty="0">
                <a:latin typeface="Congenial" panose="02000503040000020004" pitchFamily="2" charset="0"/>
              </a:rPr>
              <a:t>Gestión</a:t>
            </a:r>
          </a:p>
          <a:p>
            <a:pPr lvl="2">
              <a:defRPr sz="2000"/>
            </a:pPr>
            <a:r>
              <a:rPr lang="es-ES" sz="1800" dirty="0">
                <a:latin typeface="Congenial" panose="02000503040000020004" pitchFamily="2" charset="0"/>
              </a:rPr>
              <a:t>Eficiencia del sistema</a:t>
            </a:r>
            <a:r>
              <a:rPr lang="es-UY" sz="1800" dirty="0">
                <a:latin typeface="Congenial" panose="02000503040000020004" pitchFamily="2" charset="0"/>
              </a:rPr>
              <a:t>, costos evitables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176463" y="5976937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8183" y="4277402"/>
            <a:ext cx="7283756" cy="1200329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ongenial" panose="02000503040000020004" pitchFamily="2" charset="0"/>
              </a:rPr>
              <a:t>Este proyecto interdisciplinario  constituye una </a:t>
            </a:r>
            <a:r>
              <a:rPr lang="es-ES" b="1" dirty="0">
                <a:latin typeface="Congenial" panose="02000503040000020004" pitchFamily="2" charset="0"/>
              </a:rPr>
              <a:t>oportunidad </a:t>
            </a:r>
            <a:r>
              <a:rPr lang="es-ES" dirty="0">
                <a:latin typeface="Congenial" panose="02000503040000020004" pitchFamily="2" charset="0"/>
              </a:rPr>
              <a:t>para revisar prácticas, estandarizar criterios, reducir la variabilidad médica, identificar barreras, fortalecer la adherencia a recomendaciones y diseñar intervenciones educativas.</a:t>
            </a:r>
            <a:endParaRPr lang="es-UY" dirty="0">
              <a:latin typeface="Congenial" panose="02000503040000020004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06" y="6126161"/>
            <a:ext cx="2739129" cy="6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15" y="-35036"/>
            <a:ext cx="10083800" cy="1143000"/>
          </a:xfrm>
        </p:spPr>
        <p:txBody>
          <a:bodyPr>
            <a:normAutofit/>
          </a:bodyPr>
          <a:lstStyle/>
          <a:p>
            <a:r>
              <a:rPr lang="es-UY" sz="4000" dirty="0">
                <a:solidFill>
                  <a:srgbClr val="002060"/>
                </a:solidFill>
                <a:latin typeface="Congenial Black" panose="02000503040000020004" pitchFamily="2" charset="0"/>
              </a:rPr>
              <a:t>Objetivos</a:t>
            </a:r>
            <a:r>
              <a:rPr lang="es-UY" dirty="0">
                <a:solidFill>
                  <a:srgbClr val="00B050"/>
                </a:solidFill>
              </a:rPr>
              <a:t> </a:t>
            </a:r>
            <a:r>
              <a:rPr lang="es-UY" sz="4000" dirty="0">
                <a:solidFill>
                  <a:srgbClr val="002060"/>
                </a:solidFill>
                <a:latin typeface="Congenial Black" panose="02000503040000020004" pitchFamily="2" charset="0"/>
              </a:rPr>
              <a:t>del proyecto:</a:t>
            </a:r>
            <a:endParaRPr sz="40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745" y="5029226"/>
            <a:ext cx="6495522" cy="758606"/>
          </a:xfr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ctr" defTabSz="914400">
              <a:buNone/>
            </a:pPr>
            <a:r>
              <a:rPr lang="es-ES" sz="1600" b="1" i="1" dirty="0">
                <a:latin typeface="Congenial" panose="02000503040000020004" pitchFamily="2" charset="0"/>
              </a:rPr>
              <a:t>Diseñar estrategias educativas alineadas a guías  clínicas </a:t>
            </a:r>
            <a:r>
              <a:rPr lang="es-ES" sz="1600" i="1" dirty="0">
                <a:latin typeface="Congenial" panose="02000503040000020004" pitchFamily="2" charset="0"/>
              </a:rPr>
              <a:t>internacionales para reforzar el uso racional del recurso diagnóstico y consolidar buenas prácticas.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151742" y="5972886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942" y="6206379"/>
            <a:ext cx="2412952" cy="6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5052" y="2214426"/>
            <a:ext cx="4090298" cy="286232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genial" panose="02000503040000020004" pitchFamily="2" charset="0"/>
                <a:cs typeface="Arial" panose="020B0604020202020204" pitchFamily="34" charset="0"/>
              </a:rPr>
              <a:t>Evaluar y optimizar la práctica institucional de solicitud de urocultivos en el Centro Médico de Salto, con el fin de promover un uso racional del recurso diagnóstico, reducir solicitudes innecesarias y minimizar el tratamiento inadecuado de bacteriurias asintomáticas, en el período mayo 2023 a agosto 2025</a:t>
            </a:r>
            <a:r>
              <a:rPr kumimoji="0" lang="es-UY" altLang="es-UY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genial" panose="02000503040000020004" pitchFamily="2" charset="0"/>
                <a:cs typeface="Arial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7F02D8-7289-AE3A-5A50-613037B909E9}"/>
              </a:ext>
            </a:extLst>
          </p:cNvPr>
          <p:cNvSpPr txBox="1"/>
          <p:nvPr/>
        </p:nvSpPr>
        <p:spPr>
          <a:xfrm>
            <a:off x="1198213" y="1397675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ongenial Black" panose="02000503040000020004" pitchFamily="2" charset="0"/>
                <a:ea typeface="+mj-ea"/>
                <a:cs typeface="+mj-cs"/>
              </a:rPr>
              <a:t>Objetivo general:</a:t>
            </a:r>
            <a:endParaRPr lang="es-UY" sz="2400" dirty="0">
              <a:solidFill>
                <a:srgbClr val="002060"/>
              </a:solidFill>
              <a:latin typeface="Congenial Black" panose="02000503040000020004" pitchFamily="2" charset="0"/>
              <a:ea typeface="+mj-ea"/>
              <a:cs typeface="+mj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871525-A018-BAE2-2D91-FCB74379CD9B}"/>
              </a:ext>
            </a:extLst>
          </p:cNvPr>
          <p:cNvSpPr txBox="1"/>
          <p:nvPr/>
        </p:nvSpPr>
        <p:spPr>
          <a:xfrm>
            <a:off x="6879110" y="684855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Congenial Black" panose="02000503040000020004" pitchFamily="2" charset="0"/>
                <a:ea typeface="+mj-ea"/>
                <a:cs typeface="+mj-cs"/>
              </a:rPr>
              <a:t>Objetivos específicos:</a:t>
            </a:r>
            <a:endParaRPr lang="es-UY" sz="2400" dirty="0">
              <a:solidFill>
                <a:srgbClr val="002060"/>
              </a:solidFill>
              <a:latin typeface="Congenial Black" panose="02000503040000020004" pitchFamily="2" charset="0"/>
              <a:ea typeface="+mj-ea"/>
              <a:cs typeface="+mj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86C96E-2938-C211-B3E1-B257733241A4}"/>
              </a:ext>
            </a:extLst>
          </p:cNvPr>
          <p:cNvSpPr txBox="1"/>
          <p:nvPr/>
        </p:nvSpPr>
        <p:spPr>
          <a:xfrm>
            <a:off x="5325263" y="1310618"/>
            <a:ext cx="6524785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latin typeface="Congenial" panose="02000503040000020004" pitchFamily="2" charset="0"/>
              </a:rPr>
              <a:t>Cuantificar y caracterizar</a:t>
            </a:r>
            <a:r>
              <a:rPr lang="es-ES" sz="1600" i="1" dirty="0">
                <a:latin typeface="Congenial" panose="02000503040000020004" pitchFamily="2" charset="0"/>
              </a:rPr>
              <a:t> las solicitudes de urocultivo por sector, sexo y edad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4C7331-72A2-CD04-88C5-D9BBEA2CA3B2}"/>
              </a:ext>
            </a:extLst>
          </p:cNvPr>
          <p:cNvSpPr txBox="1"/>
          <p:nvPr/>
        </p:nvSpPr>
        <p:spPr>
          <a:xfrm>
            <a:off x="5325263" y="2136604"/>
            <a:ext cx="652478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latin typeface="Congenial" panose="02000503040000020004" pitchFamily="2" charset="0"/>
              </a:rPr>
              <a:t>Analizar la evolución temporal</a:t>
            </a:r>
            <a:r>
              <a:rPr lang="es-ES" sz="1600" i="1" dirty="0">
                <a:latin typeface="Congenial" panose="02000503040000020004" pitchFamily="2" charset="0"/>
              </a:rPr>
              <a:t> de las solicitudes tras la intervención digital.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5BFE1BF-A1F2-130C-BC43-B81EEE249516}"/>
              </a:ext>
            </a:extLst>
          </p:cNvPr>
          <p:cNvSpPr txBox="1"/>
          <p:nvPr/>
        </p:nvSpPr>
        <p:spPr>
          <a:xfrm>
            <a:off x="5306413" y="3046811"/>
            <a:ext cx="652478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s-UY"/>
            </a:defPPr>
            <a:lvl1pPr algn="ctr">
              <a:defRPr b="1" i="1"/>
            </a:lvl1pPr>
          </a:lstStyle>
          <a:p>
            <a:r>
              <a:rPr lang="es-ES" sz="1600">
                <a:latin typeface="Congenial" panose="02000503040000020004" pitchFamily="2" charset="0"/>
              </a:rPr>
              <a:t>Conocer percepciones, conocimientos y actitudes del personal médico, </a:t>
            </a:r>
            <a:r>
              <a:rPr lang="es-ES" sz="1600" b="0">
                <a:latin typeface="Congenial" panose="02000503040000020004" pitchFamily="2" charset="0"/>
              </a:rPr>
              <a:t>mediante una encuesta institucional aplicada tras un año de la intervención</a:t>
            </a:r>
            <a:endParaRPr lang="es-ES" sz="1600" b="0" dirty="0">
              <a:latin typeface="Congenial" panose="02000503040000020004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0549907-368A-BBE4-2EA2-159234B75B78}"/>
              </a:ext>
            </a:extLst>
          </p:cNvPr>
          <p:cNvSpPr txBox="1"/>
          <p:nvPr/>
        </p:nvSpPr>
        <p:spPr>
          <a:xfrm>
            <a:off x="5306413" y="4127762"/>
            <a:ext cx="654363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UY"/>
            </a:defPPr>
            <a:lvl1pPr algn="ctr">
              <a:defRPr b="1" i="1"/>
            </a:lvl1pPr>
          </a:lstStyle>
          <a:p>
            <a:r>
              <a:rPr lang="es-ES" sz="1600" dirty="0">
                <a:latin typeface="Congenial" panose="02000503040000020004" pitchFamily="2" charset="0"/>
              </a:rPr>
              <a:t>Estimar el impacto económico </a:t>
            </a:r>
            <a:r>
              <a:rPr lang="es-ES" sz="1600" b="0" dirty="0">
                <a:latin typeface="Congenial" panose="02000503040000020004" pitchFamily="2" charset="0"/>
              </a:rPr>
              <a:t>asociado a la reducción de estudios innecesarios tras la intervención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81654"/>
            <a:ext cx="10512862" cy="1325563"/>
          </a:xfrm>
        </p:spPr>
        <p:txBody>
          <a:bodyPr/>
          <a:lstStyle/>
          <a:p>
            <a:r>
              <a:rPr lang="es-ES" sz="4000" dirty="0">
                <a:solidFill>
                  <a:srgbClr val="002060"/>
                </a:solidFill>
                <a:latin typeface="Congenial Black" panose="02000503040000020004" pitchFamily="2" charset="0"/>
              </a:rPr>
              <a:t>Metodología:</a:t>
            </a:r>
            <a:r>
              <a:rPr lang="es-ES" dirty="0">
                <a:solidFill>
                  <a:srgbClr val="92D050"/>
                </a:solidFill>
              </a:rPr>
              <a:t> </a:t>
            </a:r>
            <a:endParaRPr lang="es-UY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785" y="2151403"/>
            <a:ext cx="10931253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UY" sz="2000" b="1" i="1" dirty="0"/>
              <a:t>Análisis retrospectivo</a:t>
            </a:r>
            <a:r>
              <a:rPr lang="es-UY" sz="2000" i="1" dirty="0"/>
              <a:t> de la solicitud de urocultivos y caracterización (mayo 2023–abril 2024).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UY" sz="2000" b="1" i="1" dirty="0"/>
              <a:t>Implementación</a:t>
            </a:r>
            <a:r>
              <a:rPr lang="es-UY" sz="2000" i="1" dirty="0"/>
              <a:t> </a:t>
            </a:r>
            <a:r>
              <a:rPr lang="es-UY" sz="2000" b="1" i="1" dirty="0"/>
              <a:t>alerta</a:t>
            </a:r>
            <a:r>
              <a:rPr lang="es-UY" sz="2000" i="1" dirty="0"/>
              <a:t> digital (mayo 2024).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UY" sz="2000" b="1" i="1" dirty="0"/>
              <a:t>Evaluación de la estrategia de alerta </a:t>
            </a:r>
            <a:r>
              <a:rPr lang="es-UY" sz="2000" i="1" dirty="0"/>
              <a:t>digital en la historia clínica.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UY" sz="2000" b="1" i="1" dirty="0"/>
              <a:t>Intervención en emergencia</a:t>
            </a:r>
            <a:r>
              <a:rPr lang="es-UY" sz="2000" i="1" dirty="0"/>
              <a:t>: Médicos de Emergencia, </a:t>
            </a:r>
            <a:r>
              <a:rPr lang="es-UY" sz="2000" i="1" dirty="0" err="1"/>
              <a:t>Infectóloga</a:t>
            </a:r>
            <a:r>
              <a:rPr lang="es-UY" sz="2000" i="1" dirty="0"/>
              <a:t>, Médico de CTI (abril 2025).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UY" sz="2000" b="1" i="1" dirty="0"/>
              <a:t>Encuesta</a:t>
            </a:r>
            <a:r>
              <a:rPr lang="es-UY" sz="2000" i="1" dirty="0"/>
              <a:t> al cuerpo médico y </a:t>
            </a:r>
            <a:r>
              <a:rPr lang="es-UY" sz="2000" b="1" i="1" dirty="0"/>
              <a:t>devolución</a:t>
            </a:r>
            <a:r>
              <a:rPr lang="es-UY" sz="2000" i="1" dirty="0"/>
              <a:t> educativa ( julio-agosto 2025).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UY" sz="2000" b="1" i="1" dirty="0"/>
              <a:t>Monitoreo</a:t>
            </a:r>
            <a:r>
              <a:rPr lang="es-UY" sz="2000" i="1" dirty="0"/>
              <a:t> y análisis continuo.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97" y="6195512"/>
            <a:ext cx="2739129" cy="6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205490" y="6005884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79A9EA-E41B-11D0-936F-7E6CDF95BF07}"/>
              </a:ext>
            </a:extLst>
          </p:cNvPr>
          <p:cNvSpPr txBox="1"/>
          <p:nvPr/>
        </p:nvSpPr>
        <p:spPr>
          <a:xfrm>
            <a:off x="628785" y="1452904"/>
            <a:ext cx="6191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1" dirty="0">
                <a:latin typeface="Congenial Black" panose="02000503040000020004" pitchFamily="2" charset="0"/>
              </a:rPr>
              <a:t>FASES</a:t>
            </a:r>
            <a:endParaRPr lang="es-ES" sz="2400" i="1" dirty="0">
              <a:latin typeface="Congenial Black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8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430" y="-249001"/>
            <a:ext cx="12067963" cy="1143000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1. Análisis</a:t>
            </a:r>
            <a:r>
              <a:rPr lang="es-ES" sz="1800" i="1" dirty="0"/>
              <a:t> </a:t>
            </a:r>
            <a:r>
              <a:rPr lang="es-ES" sz="3200" dirty="0" err="1">
                <a:solidFill>
                  <a:srgbClr val="002060"/>
                </a:solidFill>
                <a:latin typeface="Congenial Black" panose="02000503040000020004" pitchFamily="2" charset="0"/>
              </a:rPr>
              <a:t>restrospectivo</a:t>
            </a:r>
            <a:r>
              <a:rPr lang="es-ES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 y Caracterización: </a:t>
            </a:r>
            <a:r>
              <a:rPr lang="es-ES" sz="2200" i="1" dirty="0"/>
              <a:t>mayo 2023 - abril 2024 </a:t>
            </a:r>
            <a:endParaRPr lang="es-UY" i="1" dirty="0"/>
          </a:p>
        </p:txBody>
      </p:sp>
      <p:pic>
        <p:nvPicPr>
          <p:cNvPr id="4" name="Picture 3" descr="6df69c4e-ae54-438d-8c75-aa31f05ef839.png"/>
          <p:cNvPicPr>
            <a:picLocks noGrp="1" noChangeAspect="1"/>
          </p:cNvPicPr>
          <p:nvPr>
            <p:ph idx="1"/>
          </p:nvPr>
        </p:nvPicPr>
        <p:blipFill>
          <a:blip r:embed="rId2"/>
          <a:srcRect b="8522"/>
          <a:stretch>
            <a:fillRect/>
          </a:stretch>
        </p:blipFill>
        <p:spPr>
          <a:xfrm>
            <a:off x="180001" y="992627"/>
            <a:ext cx="7846585" cy="36277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249836" y="6066142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20" y="6390205"/>
            <a:ext cx="2035954" cy="5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8915" y="4790301"/>
            <a:ext cx="7032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800"/>
            </a:pPr>
            <a:r>
              <a:rPr lang="es-ES" sz="1400" dirty="0">
                <a:latin typeface="Congenial" panose="02000503040000020004" pitchFamily="2" charset="0"/>
              </a:rPr>
              <a:t>Distribución de solicitudes de urocultivos según edad, sexo y sector de atención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04D5FF-FBAF-7121-1C7D-F996D1AEDE57}"/>
              </a:ext>
            </a:extLst>
          </p:cNvPr>
          <p:cNvSpPr txBox="1"/>
          <p:nvPr/>
        </p:nvSpPr>
        <p:spPr>
          <a:xfrm>
            <a:off x="3178178" y="5466875"/>
            <a:ext cx="3739627" cy="923330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es-ES" sz="1800" i="1" dirty="0">
                <a:latin typeface="Congenial" panose="02000503040000020004" pitchFamily="2" charset="0"/>
              </a:rPr>
              <a:t>Emergencia y policlínica concentran &gt;80% de los pedidos: </a:t>
            </a:r>
            <a:r>
              <a:rPr lang="es-UY" sz="1800" i="1" dirty="0">
                <a:latin typeface="Congenial" panose="02000503040000020004" pitchFamily="2" charset="0"/>
              </a:rPr>
              <a:t>nuestro foco de intervención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F2511A-A1F9-0253-4E0C-AD90C0973FFF}"/>
              </a:ext>
            </a:extLst>
          </p:cNvPr>
          <p:cNvSpPr txBox="1"/>
          <p:nvPr/>
        </p:nvSpPr>
        <p:spPr>
          <a:xfrm>
            <a:off x="8136019" y="6001106"/>
            <a:ext cx="4052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es-ES" sz="1400" dirty="0">
                <a:latin typeface="Congenial" panose="02000503040000020004" pitchFamily="2" charset="0"/>
              </a:rPr>
              <a:t>Distribución de solicitudes de urocultivos según sector de origen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0E93A2-06F1-DA34-E4BE-74E01A7ED5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782" t="23981" r="39030" b="20262"/>
          <a:stretch>
            <a:fillRect/>
          </a:stretch>
        </p:blipFill>
        <p:spPr>
          <a:xfrm>
            <a:off x="8099382" y="649505"/>
            <a:ext cx="3964992" cy="53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4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3" y="-269189"/>
            <a:ext cx="10515600" cy="1143000"/>
          </a:xfrm>
        </p:spPr>
        <p:txBody>
          <a:bodyPr>
            <a:normAutofit/>
          </a:bodyPr>
          <a:lstStyle/>
          <a:p>
            <a: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2. Implementación alerta digital en la </a:t>
            </a:r>
            <a:r>
              <a:rPr sz="3200" dirty="0" err="1">
                <a:solidFill>
                  <a:srgbClr val="002060"/>
                </a:solidFill>
                <a:latin typeface="Congenial Black" panose="02000503040000020004" pitchFamily="2" charset="0"/>
              </a:rPr>
              <a:t>historia</a:t>
            </a:r>
            <a:r>
              <a:rPr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 </a:t>
            </a:r>
            <a:r>
              <a:rPr sz="3200" dirty="0" err="1">
                <a:solidFill>
                  <a:srgbClr val="002060"/>
                </a:solidFill>
                <a:latin typeface="Congenial Black" panose="02000503040000020004" pitchFamily="2" charset="0"/>
              </a:rPr>
              <a:t>clínica</a:t>
            </a:r>
            <a:endParaRPr sz="3200" dirty="0">
              <a:solidFill>
                <a:srgbClr val="002060"/>
              </a:solidFill>
              <a:latin typeface="Congenial Black" panose="02000503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17" y="139856"/>
            <a:ext cx="7099367" cy="2044633"/>
          </a:xfrm>
        </p:spPr>
        <p:txBody>
          <a:bodyPr/>
          <a:lstStyle/>
          <a:p>
            <a:endParaRPr sz="3200" dirty="0">
              <a:solidFill>
                <a:srgbClr val="002060"/>
              </a:solidFill>
              <a:latin typeface="Congenial Black" panose="02000503040000020004" pitchFamily="2" charset="0"/>
              <a:ea typeface="+mj-ea"/>
              <a:cs typeface="+mj-cs"/>
            </a:endParaRPr>
          </a:p>
          <a:p>
            <a:pPr>
              <a:defRPr sz="1800"/>
            </a:pPr>
            <a:r>
              <a:rPr i="1" dirty="0" err="1">
                <a:latin typeface="Congenial" panose="02000503040000020004" pitchFamily="2" charset="0"/>
              </a:rPr>
              <a:t>Incluye</a:t>
            </a:r>
            <a:r>
              <a:rPr i="1" dirty="0">
                <a:latin typeface="Congenial" panose="02000503040000020004" pitchFamily="2" charset="0"/>
              </a:rPr>
              <a:t> </a:t>
            </a:r>
            <a:r>
              <a:rPr i="1" dirty="0" err="1">
                <a:latin typeface="Congenial" panose="02000503040000020004" pitchFamily="2" charset="0"/>
              </a:rPr>
              <a:t>recomendaciones</a:t>
            </a:r>
            <a:r>
              <a:rPr i="1" dirty="0">
                <a:latin typeface="Congenial" panose="02000503040000020004" pitchFamily="2" charset="0"/>
              </a:rPr>
              <a:t> </a:t>
            </a:r>
            <a:r>
              <a:rPr i="1" dirty="0" err="1">
                <a:latin typeface="Congenial" panose="02000503040000020004" pitchFamily="2" charset="0"/>
              </a:rPr>
              <a:t>clínicas</a:t>
            </a:r>
            <a:r>
              <a:rPr i="1" dirty="0">
                <a:latin typeface="Congenial" panose="02000503040000020004" pitchFamily="2" charset="0"/>
              </a:rPr>
              <a:t> al </a:t>
            </a:r>
            <a:r>
              <a:rPr i="1" dirty="0" err="1">
                <a:latin typeface="Congenial" panose="02000503040000020004" pitchFamily="2" charset="0"/>
              </a:rPr>
              <a:t>solicitar</a:t>
            </a:r>
            <a:r>
              <a:rPr i="1" dirty="0">
                <a:latin typeface="Congenial" panose="02000503040000020004" pitchFamily="2" charset="0"/>
              </a:rPr>
              <a:t> </a:t>
            </a:r>
            <a:r>
              <a:rPr i="1" dirty="0" err="1">
                <a:latin typeface="Congenial" panose="02000503040000020004" pitchFamily="2" charset="0"/>
              </a:rPr>
              <a:t>urocultivo</a:t>
            </a:r>
            <a:r>
              <a:rPr i="1" dirty="0">
                <a:latin typeface="Congenial" panose="02000503040000020004" pitchFamily="2" charset="0"/>
              </a:rPr>
              <a:t>.</a:t>
            </a:r>
          </a:p>
          <a:p>
            <a:pPr>
              <a:defRPr sz="1800"/>
            </a:pPr>
            <a:r>
              <a:rPr i="1" dirty="0" err="1">
                <a:latin typeface="Congenial" panose="02000503040000020004" pitchFamily="2" charset="0"/>
              </a:rPr>
              <a:t>Funciona</a:t>
            </a:r>
            <a:r>
              <a:rPr i="1" dirty="0">
                <a:latin typeface="Congenial" panose="02000503040000020004" pitchFamily="2" charset="0"/>
              </a:rPr>
              <a:t> </a:t>
            </a:r>
            <a:r>
              <a:rPr i="1" dirty="0" err="1">
                <a:latin typeface="Congenial" panose="02000503040000020004" pitchFamily="2" charset="0"/>
              </a:rPr>
              <a:t>como</a:t>
            </a:r>
            <a:r>
              <a:rPr i="1" dirty="0">
                <a:latin typeface="Congenial" panose="02000503040000020004" pitchFamily="2" charset="0"/>
              </a:rPr>
              <a:t> </a:t>
            </a:r>
            <a:r>
              <a:rPr i="1" dirty="0" err="1">
                <a:latin typeface="Congenial" panose="02000503040000020004" pitchFamily="2" charset="0"/>
              </a:rPr>
              <a:t>bloqueo</a:t>
            </a:r>
            <a:r>
              <a:rPr i="1" dirty="0">
                <a:latin typeface="Congenial" panose="02000503040000020004" pitchFamily="2" charset="0"/>
              </a:rPr>
              <a:t> </a:t>
            </a:r>
            <a:r>
              <a:rPr i="1" dirty="0" err="1">
                <a:latin typeface="Congenial" panose="02000503040000020004" pitchFamily="2" charset="0"/>
              </a:rPr>
              <a:t>selectivo</a:t>
            </a:r>
            <a:r>
              <a:rPr i="1" dirty="0">
                <a:latin typeface="Congenial" panose="02000503040000020004" pitchFamily="2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8" y="2184489"/>
            <a:ext cx="10400687" cy="311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94" y="2593534"/>
            <a:ext cx="6523361" cy="309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0" y="5884340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05" y="2547984"/>
            <a:ext cx="6152146" cy="333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8296" r="2652"/>
          <a:stretch/>
        </p:blipFill>
        <p:spPr bwMode="auto">
          <a:xfrm>
            <a:off x="4433297" y="2547984"/>
            <a:ext cx="6523361" cy="355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5BACB97-03D7-A5EB-335C-8D7E0A4D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20" y="6390205"/>
            <a:ext cx="2035954" cy="5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5" y="64493"/>
            <a:ext cx="12110260" cy="1143000"/>
          </a:xfrm>
        </p:spPr>
        <p:txBody>
          <a:bodyPr>
            <a:normAutofit fontScale="90000"/>
          </a:bodyPr>
          <a:lstStyle/>
          <a:p>
            <a: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3-Evaluación</a:t>
            </a:r>
            <a:r>
              <a:rPr lang="es-UY" sz="2400" i="1" dirty="0"/>
              <a:t>  </a:t>
            </a:r>
            <a: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  <a:t>de la estrategia de alerta digital en la historia clínica.</a:t>
            </a:r>
            <a:br>
              <a:rPr lang="es-UY" sz="3200" dirty="0">
                <a:solidFill>
                  <a:srgbClr val="002060"/>
                </a:solidFill>
                <a:latin typeface="Congenial Black" panose="02000503040000020004" pitchFamily="2" charset="0"/>
              </a:rPr>
            </a:br>
            <a:r>
              <a:rPr sz="2400" dirty="0" err="1">
                <a:solidFill>
                  <a:srgbClr val="002060"/>
                </a:solidFill>
                <a:latin typeface="Congenial" panose="02000503040000020004" pitchFamily="2" charset="0"/>
              </a:rPr>
              <a:t>Resultados</a:t>
            </a:r>
            <a:r>
              <a:rPr sz="2400" dirty="0">
                <a:solidFill>
                  <a:srgbClr val="002060"/>
                </a:solidFill>
                <a:latin typeface="Congenial" panose="02000503040000020004" pitchFamily="2" charset="0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Congenial" panose="02000503040000020004" pitchFamily="2" charset="0"/>
              </a:rPr>
              <a:t>preliminares</a:t>
            </a:r>
            <a:r>
              <a:rPr lang="es-ES" sz="2400" dirty="0">
                <a:solidFill>
                  <a:srgbClr val="002060"/>
                </a:solidFill>
                <a:latin typeface="Congenial" panose="02000503040000020004" pitchFamily="2" charset="0"/>
              </a:rPr>
              <a:t> : Mayo 2023-Abril 2024/Mayo 2024-Abril 2025</a:t>
            </a:r>
            <a:endParaRPr sz="2400" dirty="0">
              <a:solidFill>
                <a:srgbClr val="002060"/>
              </a:solidFill>
              <a:latin typeface="Congenial" panose="02000503040000020004" pitchFamily="2" charset="0"/>
            </a:endParaRPr>
          </a:p>
        </p:txBody>
      </p:sp>
      <p:pic>
        <p:nvPicPr>
          <p:cNvPr id="11" name="slide2" descr="Hoja 41 (6)">
            <a:extLst>
              <a:ext uri="{FF2B5EF4-FFF2-40B4-BE49-F238E27FC236}">
                <a16:creationId xmlns:a16="http://schemas.microsoft.com/office/drawing/2014/main" id="{F2B8096D-9A8D-40F5-B537-315D8EBCB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0"/>
          <a:stretch>
            <a:fillRect/>
          </a:stretch>
        </p:blipFill>
        <p:spPr>
          <a:xfrm>
            <a:off x="286847" y="1347741"/>
            <a:ext cx="5398503" cy="365124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slide2" descr="Hoja 41 (10)">
            <a:extLst>
              <a:ext uri="{FF2B5EF4-FFF2-40B4-BE49-F238E27FC236}">
                <a16:creationId xmlns:a16="http://schemas.microsoft.com/office/drawing/2014/main" id="{BAF98B67-FDE0-4959-BC88-5B9E5B867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>
            <a:fillRect/>
          </a:stretch>
        </p:blipFill>
        <p:spPr>
          <a:xfrm>
            <a:off x="5957322" y="1496201"/>
            <a:ext cx="6083680" cy="350278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81" y="6126163"/>
            <a:ext cx="2575782" cy="65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433759-29F2-DD05-C9A7-0A5AD52EBE7B}"/>
              </a:ext>
            </a:extLst>
          </p:cNvPr>
          <p:cNvSpPr txBox="1"/>
          <p:nvPr/>
        </p:nvSpPr>
        <p:spPr>
          <a:xfrm>
            <a:off x="317841" y="5100907"/>
            <a:ext cx="5398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ongenial" panose="02000503040000020004" pitchFamily="2" charset="0"/>
              </a:rPr>
              <a:t>Tendencia histórica de solicitudes de urocultivos en tres períodos consecutivos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4845D8-C080-CB40-41E1-2CCD69E3EEDF}"/>
              </a:ext>
            </a:extLst>
          </p:cNvPr>
          <p:cNvSpPr txBox="1"/>
          <p:nvPr/>
        </p:nvSpPr>
        <p:spPr>
          <a:xfrm>
            <a:off x="5922748" y="5100189"/>
            <a:ext cx="6214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ongenial" panose="02000503040000020004" pitchFamily="2" charset="0"/>
              </a:rPr>
              <a:t>Comparación mensual de solicitudes de urocultivos en los períodos mayo 2023–abril 2024 y mayo 2024–abril 2025</a:t>
            </a:r>
            <a:endParaRPr lang="es-UY" sz="1400" dirty="0">
              <a:latin typeface="Congenial" panose="02000503040000020004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249836" y="5976937"/>
            <a:ext cx="2209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dirty="0"/>
          </a:p>
        </p:txBody>
      </p:sp>
      <p:pic>
        <p:nvPicPr>
          <p:cNvPr id="4" name="slide2" descr="Hoja 41 (11)">
            <a:extLst>
              <a:ext uri="{FF2B5EF4-FFF2-40B4-BE49-F238E27FC236}">
                <a16:creationId xmlns:a16="http://schemas.microsoft.com/office/drawing/2014/main" id="{E0F73865-E3BC-40F0-A423-B6CEAB0A6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"/>
          <a:stretch>
            <a:fillRect/>
          </a:stretch>
        </p:blipFill>
        <p:spPr>
          <a:xfrm>
            <a:off x="210099" y="941483"/>
            <a:ext cx="7838415" cy="506019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0" y="34795"/>
            <a:ext cx="1218882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900" dirty="0">
                <a:solidFill>
                  <a:srgbClr val="002060"/>
                </a:solidFill>
                <a:latin typeface="Congenial Black" panose="02000503040000020004" pitchFamily="2" charset="0"/>
                <a:ea typeface="+mj-ea"/>
                <a:cs typeface="+mj-cs"/>
              </a:rPr>
              <a:t>3. Evaluación</a:t>
            </a:r>
            <a:r>
              <a:rPr lang="es-ES" sz="2400" i="1" dirty="0"/>
              <a:t>  </a:t>
            </a:r>
            <a:r>
              <a:rPr lang="es-ES" sz="2900" dirty="0">
                <a:solidFill>
                  <a:srgbClr val="002060"/>
                </a:solidFill>
                <a:latin typeface="Congenial Black" panose="02000503040000020004" pitchFamily="2" charset="0"/>
                <a:ea typeface="+mj-ea"/>
                <a:cs typeface="+mj-cs"/>
              </a:rPr>
              <a:t>de la estrategia de alerta digital en la historia clínica.</a:t>
            </a:r>
            <a:br>
              <a:rPr lang="es-ES" sz="2400" i="1" dirty="0"/>
            </a:br>
            <a:r>
              <a:rPr lang="es-ES" sz="2200" dirty="0">
                <a:solidFill>
                  <a:srgbClr val="002060"/>
                </a:solidFill>
                <a:latin typeface="Congenial" panose="02000503040000020004" pitchFamily="2" charset="0"/>
                <a:ea typeface="+mj-ea"/>
                <a:cs typeface="+mj-cs"/>
              </a:rPr>
              <a:t>Análisis estadístico :May 23-Abr24/May24-Abr25</a:t>
            </a:r>
            <a:endParaRPr lang="es-UY" sz="2200" dirty="0">
              <a:solidFill>
                <a:srgbClr val="002060"/>
              </a:solidFill>
              <a:latin typeface="Congenial" panose="02000503040000020004" pitchFamily="2" charset="0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116008" y="2020035"/>
            <a:ext cx="2520877" cy="2308324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Congenial" panose="02000503040000020004" pitchFamily="2" charset="0"/>
              </a:rPr>
              <a:t>Descenso significativo en solicitudes de urocultivos: reducción promedio de 180 pedidos/mes </a:t>
            </a:r>
          </a:p>
          <a:p>
            <a:pPr algn="ctr"/>
            <a:endParaRPr lang="es-ES" sz="1400" i="1" dirty="0">
              <a:latin typeface="Congenial" panose="02000503040000020004" pitchFamily="2" charset="0"/>
            </a:endParaRPr>
          </a:p>
          <a:p>
            <a:pPr algn="ctr"/>
            <a:endParaRPr lang="es-ES" sz="1400" i="1" dirty="0">
              <a:latin typeface="Congenial" panose="02000503040000020004" pitchFamily="2" charset="0"/>
            </a:endParaRPr>
          </a:p>
          <a:p>
            <a:pPr algn="ctr"/>
            <a:r>
              <a:rPr lang="es-ES" sz="1400" i="1" dirty="0">
                <a:latin typeface="Congenial" panose="02000503040000020004" pitchFamily="2" charset="0"/>
              </a:rPr>
              <a:t>Reducción con diferencias estadísticamente significativas (p &lt; 0,001).</a:t>
            </a:r>
            <a:endParaRPr lang="es-UY" sz="1400" i="1" dirty="0">
              <a:latin typeface="Congenial" panose="02000503040000020004" pitchFamily="2" charset="0"/>
            </a:endParaRPr>
          </a:p>
          <a:p>
            <a:pPr algn="ctr"/>
            <a:endParaRPr lang="es-UY" i="1" dirty="0">
              <a:latin typeface="Congenial" panose="02000503040000020004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85" y="6215168"/>
            <a:ext cx="2520877" cy="6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D555B5C-E194-989A-FBB9-AC83B89BC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4"/>
          <a:stretch/>
        </p:blipFill>
        <p:spPr bwMode="auto">
          <a:xfrm>
            <a:off x="-249836" y="6226970"/>
            <a:ext cx="1582690" cy="6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7177A6-4E8D-9AF8-650F-900DF31C71DB}"/>
              </a:ext>
            </a:extLst>
          </p:cNvPr>
          <p:cNvSpPr txBox="1"/>
          <p:nvPr/>
        </p:nvSpPr>
        <p:spPr>
          <a:xfrm>
            <a:off x="1410346" y="6001683"/>
            <a:ext cx="6214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ongenial" panose="02000503040000020004" pitchFamily="2" charset="0"/>
              </a:rPr>
              <a:t>Evolución mensual de solicitudes de urocultivo entre mayo 2023–abril 2024 (línea azul) y mayo 2024–abril 2025 (línea naranja)</a:t>
            </a:r>
            <a:endParaRPr lang="es-UY" sz="1400" dirty="0">
              <a:latin typeface="Congenial" panose="0200050304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B256BE08889C44A82BADB5E9325F37" ma:contentTypeVersion="8" ma:contentTypeDescription="Crear nuevo documento." ma:contentTypeScope="" ma:versionID="320e416518ff9f0114e6c2183d723ff4">
  <xsd:schema xmlns:xsd="http://www.w3.org/2001/XMLSchema" xmlns:xs="http://www.w3.org/2001/XMLSchema" xmlns:p="http://schemas.microsoft.com/office/2006/metadata/properties" xmlns:ns3="dd017a1c-c25d-4741-8b7b-fc4d3dd10eeb" targetNamespace="http://schemas.microsoft.com/office/2006/metadata/properties" ma:root="true" ma:fieldsID="0b412b75bd23f4f5955448ab44743c97" ns3:_="">
    <xsd:import namespace="dd017a1c-c25d-4741-8b7b-fc4d3dd10e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17a1c-c25d-4741-8b7b-fc4d3dd10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017a1c-c25d-4741-8b7b-fc4d3dd10eeb" xsi:nil="true"/>
  </documentManagement>
</p:properties>
</file>

<file path=customXml/itemProps1.xml><?xml version="1.0" encoding="utf-8"?>
<ds:datastoreItem xmlns:ds="http://schemas.openxmlformats.org/officeDocument/2006/customXml" ds:itemID="{38710A4A-6C29-4CDD-80F8-04F04FB715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A3A3BE-B0FA-4CFD-A0EC-AC7053EA9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017a1c-c25d-4741-8b7b-fc4d3dd10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B865B-0DDE-4B4B-BA28-54D8ABA8EBFE}">
  <ds:schemaRefs>
    <ds:schemaRef ds:uri="http://schemas.microsoft.com/office/2006/metadata/properties"/>
    <ds:schemaRef ds:uri="http://schemas.microsoft.com/office/2006/documentManagement/types"/>
    <ds:schemaRef ds:uri="dd017a1c-c25d-4741-8b7b-fc4d3dd10ee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Words>1402</Words>
  <Application>Microsoft Office PowerPoint</Application>
  <PresentationFormat>Personalizado</PresentationFormat>
  <Paragraphs>130</Paragraphs>
  <Slides>20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Congenial</vt:lpstr>
      <vt:lpstr>Congenial Black</vt:lpstr>
      <vt:lpstr>Tema de Office</vt:lpstr>
      <vt:lpstr>Optimización de la solicitud de urocultivos en Centro Médico de Salto (2024–2025)</vt:lpstr>
      <vt:lpstr>Problema global y contexto nacional:</vt:lpstr>
      <vt:lpstr>Justificación Institucional: Una realidad que también nos afecta   </vt:lpstr>
      <vt:lpstr>Objetivos del proyecto:</vt:lpstr>
      <vt:lpstr>Metodología: </vt:lpstr>
      <vt:lpstr>1. Análisis restrospectivo y Caracterización: mayo 2023 - abril 2024 </vt:lpstr>
      <vt:lpstr>2. Implementación alerta digital en la historia clínica</vt:lpstr>
      <vt:lpstr>3-Evaluación  de la estrategia de alerta digital en la historia clínica. Resultados preliminares : Mayo 2023-Abril 2024/Mayo 2024-Abril 2025</vt:lpstr>
      <vt:lpstr> </vt:lpstr>
      <vt:lpstr>4. Intervención en emergencia  5. Encuesta  al cuerpo médico  y devolución educativa </vt:lpstr>
      <vt:lpstr>5. Encuesta  al cuerpo médico: Julio/Agosto 2025 </vt:lpstr>
      <vt:lpstr>Presentación de PowerPoint</vt:lpstr>
      <vt:lpstr>Resultados de la encuesta al personal médico sobre solicitud de urocultivos  </vt:lpstr>
      <vt:lpstr>Presentación de PowerPoint</vt:lpstr>
      <vt:lpstr>Presentación de PowerPoint</vt:lpstr>
      <vt:lpstr>Impacto e Interpretación :</vt:lpstr>
      <vt:lpstr>    Reducción de costos  en el período analizado mayo2023-abril 2024 /mayo 2024-abril 2025  Costo promedio urocultivo: $811,75.    Reducción de 2,047 estudios → ahorro estimado: en 12meses     .  </vt:lpstr>
      <vt:lpstr>Perspectivas futuras Continuar con intervenciones individualizadas, Retroalimentación a prescriptores , Intercambiar y  replicar esta experiencia en otras instituciones de la red FEPREMI.</vt:lpstr>
      <vt:lpstr>Agradecimientos: 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Optimización de la solicitud de urocultivos en Centro Médico de Salto (2024–2025) Una intervención interdisciplinaria en la práctica médica</dc:title>
  <dc:creator>Patricia</dc:creator>
  <dc:description>generated using python-pptx</dc:description>
  <cp:lastModifiedBy>VALENTINA TEXEIRA NUÑEZ</cp:lastModifiedBy>
  <cp:revision>44</cp:revision>
  <dcterms:created xsi:type="dcterms:W3CDTF">2013-01-27T09:14:16Z</dcterms:created>
  <dcterms:modified xsi:type="dcterms:W3CDTF">2025-10-03T00:09:32Z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0x01010063B256BE08889C44A82BADB5E9325F37</vt:lpwstr>
  </property>
</Properties>
</file>